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66" r:id="rId3"/>
    <p:sldId id="276" r:id="rId4"/>
    <p:sldId id="278" r:id="rId5"/>
    <p:sldId id="277" r:id="rId6"/>
    <p:sldId id="279" r:id="rId7"/>
    <p:sldId id="257" r:id="rId8"/>
    <p:sldId id="258" r:id="rId9"/>
    <p:sldId id="259" r:id="rId10"/>
    <p:sldId id="267" r:id="rId11"/>
    <p:sldId id="268" r:id="rId12"/>
    <p:sldId id="269" r:id="rId13"/>
    <p:sldId id="260" r:id="rId14"/>
    <p:sldId id="261" r:id="rId15"/>
    <p:sldId id="262" r:id="rId16"/>
    <p:sldId id="263" r:id="rId17"/>
    <p:sldId id="270" r:id="rId18"/>
    <p:sldId id="264" r:id="rId19"/>
    <p:sldId id="283" r:id="rId20"/>
    <p:sldId id="281" r:id="rId21"/>
    <p:sldId id="282" r:id="rId22"/>
    <p:sldId id="280" r:id="rId23"/>
    <p:sldId id="272" r:id="rId24"/>
    <p:sldId id="273" r:id="rId25"/>
    <p:sldId id="274" r:id="rId26"/>
    <p:sldId id="275" r:id="rId27"/>
    <p:sldId id="271" r:id="rId28"/>
    <p:sldId id="287" r:id="rId29"/>
    <p:sldId id="288" r:id="rId30"/>
    <p:sldId id="265" r:id="rId31"/>
    <p:sldId id="284" r:id="rId32"/>
    <p:sldId id="286" r:id="rId33"/>
    <p:sldId id="285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6776" autoAdjust="0"/>
  </p:normalViewPr>
  <p:slideViewPr>
    <p:cSldViewPr snapToGrid="0">
      <p:cViewPr varScale="1">
        <p:scale>
          <a:sx n="85" d="100"/>
          <a:sy n="85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B1B8C-71A0-4E39-8346-747B9604368A}" type="datetimeFigureOut">
              <a:rPr lang="en-ZA" smtClean="0"/>
              <a:t>2019/02/27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02ABD-E2A2-40C7-A862-E6EFAB22FA20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36701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cap="sm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 test takers assume the exam will be easy as it is similar to the role medical students have already undertaken during clinical rotations. </a:t>
            </a:r>
            <a:r>
              <a:rPr lang="en-US" sz="1200" b="1" i="0" u="none" strike="noStrike" kern="1200" cap="sm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</a:t>
            </a:r>
            <a:r>
              <a:rPr lang="en-US" sz="1200" b="0" i="0" u="none" strike="noStrike" kern="1200" cap="sm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assume so and </a:t>
            </a:r>
            <a:r>
              <a:rPr lang="en-US" sz="1200" b="1" i="0" u="none" strike="noStrike" kern="1200" cap="sm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prepare</a:t>
            </a:r>
            <a:r>
              <a:rPr lang="en-US" sz="1200" b="0" i="0" u="none" strike="noStrike" kern="1200" cap="sm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appropriately!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02ABD-E2A2-40C7-A862-E6EFAB22FA20}" type="slidenum">
              <a:rPr lang="en-ZA" smtClean="0"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38324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SEP -</a:t>
            </a:r>
            <a:r>
              <a:rPr lang="en-ZA" b="1" dirty="0"/>
              <a:t> </a:t>
            </a:r>
            <a:r>
              <a:rPr lang="en-US" sz="1200" b="0" i="0" u="none" strike="noStrike" kern="1200" cap="sm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section is graded by the standardized patients by assessing how much effort they need to expend to understand what you are asking or explaining.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02ABD-E2A2-40C7-A862-E6EFAB22FA20}" type="slidenum">
              <a:rPr lang="en-ZA" smtClean="0"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72374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i="1" dirty="0"/>
              <a:t>Integrated Clinical Encounter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02ABD-E2A2-40C7-A862-E6EFAB22FA20}" type="slidenum">
              <a:rPr lang="en-ZA" smtClean="0"/>
              <a:t>27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42886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QqE5DmEUaQ" TargetMode="Externa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gIZuxavs3o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csprep.com/courses/usmle-step-2-cs/" TargetMode="External"/><Relationship Id="rId2" Type="http://schemas.openxmlformats.org/officeDocument/2006/relationships/hyperlink" Target="https://www.feinberg.northwestern.edu/md-education/current-students/academic-support/preparation-resources/helpful-resource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oodle.com/articles/5-practical-tips-to-prepare-for-the-usmle-step-2-cs" TargetMode="External"/><Relationship Id="rId4" Type="http://schemas.openxmlformats.org/officeDocument/2006/relationships/hyperlink" Target="https://www.nycsprep.com/blog/6-brilliant-tips-for-writing-usmle-step-2-cs-patient-note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oardsbeyond.com/module?moduleID=69" TargetMode="External"/><Relationship Id="rId3" Type="http://schemas.openxmlformats.org/officeDocument/2006/relationships/hyperlink" Target="https://www.lecturio.com/" TargetMode="External"/><Relationship Id="rId7" Type="http://schemas.openxmlformats.org/officeDocument/2006/relationships/hyperlink" Target="https://www.youtube.com/watch?v=R25mwA6coXg&amp;list=PLBSrKTndpssYbWc8JPl4Sz0fKSkxsAinG&amp;index=1" TargetMode="External"/><Relationship Id="rId2" Type="http://schemas.openxmlformats.org/officeDocument/2006/relationships/hyperlink" Target="https://www.usmle.org/practice-materials/index.html#tab_step2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ketchymedical.com/" TargetMode="External"/><Relationship Id="rId5" Type="http://schemas.openxmlformats.org/officeDocument/2006/relationships/hyperlink" Target="https://www.pathoma.com/" TargetMode="External"/><Relationship Id="rId4" Type="http://schemas.openxmlformats.org/officeDocument/2006/relationships/hyperlink" Target="https://www.uworld.com/step2cs/step2cs_home.aspx" TargetMode="External"/><Relationship Id="rId9" Type="http://schemas.openxmlformats.org/officeDocument/2006/relationships/hyperlink" Target="https://www.nycsprep.com/blog/6-brilliant-tips-for-writing-usmle-step-2-cs-patient-note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ankiweb.net/shared/decks/USMLE" TargetMode="External"/><Relationship Id="rId3" Type="http://schemas.openxmlformats.org/officeDocument/2006/relationships/hyperlink" Target="https://images-na.ssl-images-amazon.com/images/I/51MHSl2SrRL._SX356_BO1,204,203,200_.jpg" TargetMode="External"/><Relationship Id="rId7" Type="http://schemas.openxmlformats.org/officeDocument/2006/relationships/hyperlink" Target="https://medizzy.com/" TargetMode="External"/><Relationship Id="rId2" Type="http://schemas.openxmlformats.org/officeDocument/2006/relationships/hyperlink" Target="https://d1w7fb2mkkr3kw.cloudfront.net/assets/images/book/lrg/9781/4377/9781437716757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mfighter.com/" TargetMode="External"/><Relationship Id="rId5" Type="http://schemas.openxmlformats.org/officeDocument/2006/relationships/hyperlink" Target="https://www.kaptest.com/usmle-step-2cs/courses/step-2cs-live" TargetMode="External"/><Relationship Id="rId4" Type="http://schemas.openxmlformats.org/officeDocument/2006/relationships/hyperlink" Target="https://www.nycsprep.com/courses/usmle-step-2-c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QqE5DmEUaQ?list=PLBSrKTndpssYbWc8JPl4Sz0fKSkxsAinG" TargetMode="External"/><Relationship Id="rId2" Type="http://schemas.openxmlformats.org/officeDocument/2006/relationships/hyperlink" Target="https://www.sketchymedical.com/assets/images/home/recall/MP4/micro@1200.mp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HGcCNNdAX0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D124-A574-4FA7-8886-F94C93BEBC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ZA" b="1" dirty="0"/>
              <a:t>USMLE Step 2: Clinical skills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84974-ADFA-49D3-84B6-886149856D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Compiled by: Calvin Davis, Danielle Scheepers &amp; Patrick McFadden</a:t>
            </a:r>
          </a:p>
        </p:txBody>
      </p:sp>
    </p:spTree>
    <p:extLst>
      <p:ext uri="{BB962C8B-B14F-4D97-AF65-F5344CB8AC3E}">
        <p14:creationId xmlns:p14="http://schemas.microsoft.com/office/powerpoint/2010/main" val="3496342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2A578-A6A1-4BCA-A7AA-1C740E936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UWORLD STUDY PACKAGE</a:t>
            </a:r>
            <a:r>
              <a:rPr lang="en-ZA" dirty="0"/>
              <a:t>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D1ED70-D048-400A-A33F-29955AB547B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-1" t="8272" r="1883" b="13256"/>
          <a:stretch/>
        </p:blipFill>
        <p:spPr bwMode="auto">
          <a:xfrm>
            <a:off x="7537836" y="3665550"/>
            <a:ext cx="4047213" cy="26184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6A1DB-EDBD-4D72-AE2D-A77C1CEE8E49}"/>
              </a:ext>
            </a:extLst>
          </p:cNvPr>
          <p:cNvPicPr/>
          <p:nvPr/>
        </p:nvPicPr>
        <p:blipFill rotWithShape="1">
          <a:blip r:embed="rId3"/>
          <a:srcRect t="6618" r="17305" b="4510"/>
          <a:stretch/>
        </p:blipFill>
        <p:spPr bwMode="auto">
          <a:xfrm>
            <a:off x="3431982" y="2848833"/>
            <a:ext cx="4739640" cy="28651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1F11F-2E33-4441-8D6F-BE05BCC91219}"/>
              </a:ext>
            </a:extLst>
          </p:cNvPr>
          <p:cNvPicPr/>
          <p:nvPr/>
        </p:nvPicPr>
        <p:blipFill rotWithShape="1">
          <a:blip r:embed="rId4"/>
          <a:srcRect t="4018" r="2416" b="4510"/>
          <a:stretch/>
        </p:blipFill>
        <p:spPr bwMode="auto">
          <a:xfrm>
            <a:off x="270014" y="2057401"/>
            <a:ext cx="4047213" cy="23635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EE53B3-B05A-4CA7-B60B-2A4C39231CB1}"/>
              </a:ext>
            </a:extLst>
          </p:cNvPr>
          <p:cNvSpPr txBox="1"/>
          <p:nvPr/>
        </p:nvSpPr>
        <p:spPr>
          <a:xfrm>
            <a:off x="1244600" y="6139934"/>
            <a:ext cx="1380067" cy="260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8D5E4-038A-4DBA-B086-7DCEF0E7C53F}"/>
              </a:ext>
            </a:extLst>
          </p:cNvPr>
          <p:cNvSpPr txBox="1"/>
          <p:nvPr/>
        </p:nvSpPr>
        <p:spPr>
          <a:xfrm>
            <a:off x="270014" y="4420925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6CDFE-6966-4A8E-B0B1-027C296AEFF4}"/>
              </a:ext>
            </a:extLst>
          </p:cNvPr>
          <p:cNvSpPr txBox="1"/>
          <p:nvPr/>
        </p:nvSpPr>
        <p:spPr>
          <a:xfrm>
            <a:off x="3434375" y="5707267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83E0E-67AA-4FB2-8342-1C0A71BD782B}"/>
              </a:ext>
            </a:extLst>
          </p:cNvPr>
          <p:cNvSpPr txBox="1"/>
          <p:nvPr/>
        </p:nvSpPr>
        <p:spPr>
          <a:xfrm>
            <a:off x="7481588" y="6285827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7</a:t>
            </a:r>
          </a:p>
        </p:txBody>
      </p:sp>
    </p:spTree>
    <p:extLst>
      <p:ext uri="{BB962C8B-B14F-4D97-AF65-F5344CB8AC3E}">
        <p14:creationId xmlns:p14="http://schemas.microsoft.com/office/powerpoint/2010/main" val="3908682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21F49-9415-4F5F-9660-5B08D9C00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PATHOMA STUDY SUBSCRIPTION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A268C-FFA6-44DF-847C-64E47B12B3DF}"/>
              </a:ext>
            </a:extLst>
          </p:cNvPr>
          <p:cNvPicPr/>
          <p:nvPr/>
        </p:nvPicPr>
        <p:blipFill rotWithShape="1">
          <a:blip r:embed="rId2"/>
          <a:srcRect t="8036" r="26612" b="5220"/>
          <a:stretch/>
        </p:blipFill>
        <p:spPr bwMode="auto">
          <a:xfrm>
            <a:off x="5979381" y="2584174"/>
            <a:ext cx="5526819" cy="32679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32BD14-F41A-47BA-AC09-AC21A5F31D7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t="4491" r="13184" b="5220"/>
          <a:stretch/>
        </p:blipFill>
        <p:spPr bwMode="auto">
          <a:xfrm>
            <a:off x="323699" y="2057401"/>
            <a:ext cx="5997587" cy="37947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6B71AC-A42D-4E6E-8A11-79CCEFF11088}"/>
              </a:ext>
            </a:extLst>
          </p:cNvPr>
          <p:cNvSpPr txBox="1"/>
          <p:nvPr/>
        </p:nvSpPr>
        <p:spPr>
          <a:xfrm>
            <a:off x="1244600" y="6139934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2ABFA3-5006-430C-BB40-825BA80535C0}"/>
              </a:ext>
            </a:extLst>
          </p:cNvPr>
          <p:cNvSpPr txBox="1"/>
          <p:nvPr/>
        </p:nvSpPr>
        <p:spPr>
          <a:xfrm>
            <a:off x="6383866" y="6248400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9</a:t>
            </a:r>
          </a:p>
        </p:txBody>
      </p:sp>
    </p:spTree>
    <p:extLst>
      <p:ext uri="{BB962C8B-B14F-4D97-AF65-F5344CB8AC3E}">
        <p14:creationId xmlns:p14="http://schemas.microsoft.com/office/powerpoint/2010/main" val="91830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8A78-A144-4267-8E5D-6E5AEA282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SKETCHY MEDICAL STUDY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E2FCA-7488-4717-8A97-086F40D213F1}"/>
              </a:ext>
            </a:extLst>
          </p:cNvPr>
          <p:cNvPicPr/>
          <p:nvPr/>
        </p:nvPicPr>
        <p:blipFill rotWithShape="1">
          <a:blip r:embed="rId4"/>
          <a:srcRect l="1329" t="8746" r="13450" b="27674"/>
          <a:stretch/>
        </p:blipFill>
        <p:spPr bwMode="auto">
          <a:xfrm>
            <a:off x="242680" y="1718842"/>
            <a:ext cx="4884420" cy="20497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D7305-1389-470F-9CE9-F02E9270EB99}"/>
              </a:ext>
            </a:extLst>
          </p:cNvPr>
          <p:cNvPicPr/>
          <p:nvPr/>
        </p:nvPicPr>
        <p:blipFill rotWithShape="1">
          <a:blip r:embed="rId5"/>
          <a:srcRect t="8745" r="2016" b="12074"/>
          <a:stretch/>
        </p:blipFill>
        <p:spPr bwMode="auto">
          <a:xfrm>
            <a:off x="242680" y="3768622"/>
            <a:ext cx="5615940" cy="2552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Sketchy medical video">
            <a:hlinkClick r:id="" action="ppaction://media"/>
            <a:extLst>
              <a:ext uri="{FF2B5EF4-FFF2-40B4-BE49-F238E27FC236}">
                <a16:creationId xmlns:a16="http://schemas.microsoft.com/office/drawing/2014/main" id="{553949B1-6CB5-41B5-92FC-E962F158507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28062" y="2341791"/>
            <a:ext cx="6278138" cy="40243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F0D168-E640-42ED-9B66-1B0F9563A19A}"/>
              </a:ext>
            </a:extLst>
          </p:cNvPr>
          <p:cNvSpPr txBox="1"/>
          <p:nvPr/>
        </p:nvSpPr>
        <p:spPr>
          <a:xfrm>
            <a:off x="321733" y="6366104"/>
            <a:ext cx="310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10 &amp; 11, Video 1</a:t>
            </a:r>
          </a:p>
        </p:txBody>
      </p:sp>
    </p:spTree>
    <p:extLst>
      <p:ext uri="{BB962C8B-B14F-4D97-AF65-F5344CB8AC3E}">
        <p14:creationId xmlns:p14="http://schemas.microsoft.com/office/powerpoint/2010/main" val="107489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94475-2DF2-4AC7-9B8F-F25FED31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YouTube video resources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64145EBC-741D-4688-9218-700044EC744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7563" r="953" b="5456"/>
          <a:stretch/>
        </p:blipFill>
        <p:spPr bwMode="auto">
          <a:xfrm>
            <a:off x="3533355" y="1645285"/>
            <a:ext cx="8146783" cy="40243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Online Media 6" title="USMLE Step 2 CS Preparation: 3 Reasons Why Your Step 2 CS Notes Are Failing">
            <a:hlinkClick r:id="" action="ppaction://media"/>
            <a:extLst>
              <a:ext uri="{FF2B5EF4-FFF2-40B4-BE49-F238E27FC236}">
                <a16:creationId xmlns:a16="http://schemas.microsoft.com/office/drawing/2014/main" id="{12F4A27E-298E-4AC3-83A6-535C8F38681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08376" y="3252083"/>
            <a:ext cx="5975564" cy="3361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D8F2D5-A1E4-4EFC-A8AA-FE5526203D2F}"/>
              </a:ext>
            </a:extLst>
          </p:cNvPr>
          <p:cNvSpPr txBox="1"/>
          <p:nvPr/>
        </p:nvSpPr>
        <p:spPr>
          <a:xfrm>
            <a:off x="7535334" y="5669598"/>
            <a:ext cx="248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12, Video 2</a:t>
            </a:r>
          </a:p>
        </p:txBody>
      </p:sp>
    </p:spTree>
    <p:extLst>
      <p:ext uri="{BB962C8B-B14F-4D97-AF65-F5344CB8AC3E}">
        <p14:creationId xmlns:p14="http://schemas.microsoft.com/office/powerpoint/2010/main" val="4241743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59D75-3B64-4CF3-ACA9-1822D914D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Boards &amp; beyond videos on selected topics: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E21DF4-5187-442C-A308-F988C6528BF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7843" t="3782" r="10393" b="4510"/>
          <a:stretch/>
        </p:blipFill>
        <p:spPr bwMode="auto">
          <a:xfrm>
            <a:off x="2906709" y="2193925"/>
            <a:ext cx="6378581" cy="40243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00DF06-229D-4E6D-A1BA-9CF115D36F2E}"/>
              </a:ext>
            </a:extLst>
          </p:cNvPr>
          <p:cNvSpPr txBox="1"/>
          <p:nvPr/>
        </p:nvSpPr>
        <p:spPr>
          <a:xfrm>
            <a:off x="3056467" y="6224329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13</a:t>
            </a:r>
          </a:p>
        </p:txBody>
      </p:sp>
    </p:spTree>
    <p:extLst>
      <p:ext uri="{BB962C8B-B14F-4D97-AF65-F5344CB8AC3E}">
        <p14:creationId xmlns:p14="http://schemas.microsoft.com/office/powerpoint/2010/main" val="793590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F568-97AC-44B0-A7C6-B2FF197D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BLOGS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6B1B8F-1AE7-4A24-B2A7-6AE2EB2AC58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127" t="3782" r="4409" b="10893"/>
          <a:stretch/>
        </p:blipFill>
        <p:spPr bwMode="auto">
          <a:xfrm>
            <a:off x="309056" y="1416843"/>
            <a:ext cx="7836773" cy="40243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90C660-E50C-4E6F-A1D8-E1D83088F293}"/>
              </a:ext>
            </a:extLst>
          </p:cNvPr>
          <p:cNvPicPr/>
          <p:nvPr/>
        </p:nvPicPr>
        <p:blipFill rotWithShape="1">
          <a:blip r:embed="rId3"/>
          <a:srcRect l="2792" t="10402" r="26213" b="9471"/>
          <a:stretch/>
        </p:blipFill>
        <p:spPr bwMode="auto">
          <a:xfrm>
            <a:off x="159026" y="3270169"/>
            <a:ext cx="5992633" cy="27884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FF1E6-D2E7-4A98-9562-4691D7D75203}"/>
              </a:ext>
            </a:extLst>
          </p:cNvPr>
          <p:cNvSpPr txBox="1"/>
          <p:nvPr/>
        </p:nvSpPr>
        <p:spPr>
          <a:xfrm>
            <a:off x="159026" y="6093626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14</a:t>
            </a:r>
          </a:p>
        </p:txBody>
      </p:sp>
    </p:spTree>
    <p:extLst>
      <p:ext uri="{BB962C8B-B14F-4D97-AF65-F5344CB8AC3E}">
        <p14:creationId xmlns:p14="http://schemas.microsoft.com/office/powerpoint/2010/main" val="1405590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6D5D7-0AAA-4547-BB72-A7C254BC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ZA" b="1" dirty="0"/>
              <a:t>Books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D48A90-2B2E-453C-BF15-4D7C71AEF01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2573" t="12763" r="32594" b="7347"/>
          <a:stretch/>
        </p:blipFill>
        <p:spPr bwMode="auto">
          <a:xfrm>
            <a:off x="401633" y="2057401"/>
            <a:ext cx="3119375" cy="40243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B15EC8-A969-486F-B0AB-45BD0461FA3C}"/>
              </a:ext>
            </a:extLst>
          </p:cNvPr>
          <p:cNvPicPr/>
          <p:nvPr/>
        </p:nvPicPr>
        <p:blipFill rotWithShape="1">
          <a:blip r:embed="rId3"/>
          <a:srcRect l="32971" t="12764" r="32595" b="7111"/>
          <a:stretch/>
        </p:blipFill>
        <p:spPr bwMode="auto">
          <a:xfrm>
            <a:off x="3423534" y="410466"/>
            <a:ext cx="2850046" cy="36590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DE3C95-BA67-4984-A07A-4415EAA646C4}"/>
              </a:ext>
            </a:extLst>
          </p:cNvPr>
          <p:cNvPicPr/>
          <p:nvPr/>
        </p:nvPicPr>
        <p:blipFill rotWithShape="1">
          <a:blip r:embed="rId4"/>
          <a:srcRect l="37226" t="11109" r="36849" b="14201"/>
          <a:stretch/>
        </p:blipFill>
        <p:spPr bwMode="auto">
          <a:xfrm>
            <a:off x="4382992" y="3632168"/>
            <a:ext cx="2041662" cy="28869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BBF02-7012-4084-AB49-BF67C91C3C9B}"/>
              </a:ext>
            </a:extLst>
          </p:cNvPr>
          <p:cNvSpPr txBox="1"/>
          <p:nvPr/>
        </p:nvSpPr>
        <p:spPr>
          <a:xfrm>
            <a:off x="6424654" y="2122998"/>
            <a:ext cx="53657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The wide array of review books on the USMLE Step 2 CS are great resources for improving the Integrated Clinical Encounter (ICE) and Communication and Interpersonal Skills (CIS) components of the exam.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Focus on books that contain high-yield patient-doctor case studies on a variety of different types of patients.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AA8EC-603F-4F2F-9461-20E27D2030D1}"/>
              </a:ext>
            </a:extLst>
          </p:cNvPr>
          <p:cNvSpPr txBox="1"/>
          <p:nvPr/>
        </p:nvSpPr>
        <p:spPr>
          <a:xfrm>
            <a:off x="401633" y="6081714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7F267-B3F0-4CC6-8661-576D7CCE2068}"/>
              </a:ext>
            </a:extLst>
          </p:cNvPr>
          <p:cNvSpPr txBox="1"/>
          <p:nvPr/>
        </p:nvSpPr>
        <p:spPr>
          <a:xfrm>
            <a:off x="4382992" y="6516716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6162A0-7E0E-4B9F-8636-B029018596EC}"/>
              </a:ext>
            </a:extLst>
          </p:cNvPr>
          <p:cNvSpPr txBox="1"/>
          <p:nvPr/>
        </p:nvSpPr>
        <p:spPr>
          <a:xfrm>
            <a:off x="3468490" y="3371302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>
                    <a:lumMod val="95000"/>
                  </a:schemeClr>
                </a:solidFill>
              </a:rPr>
              <a:t>Image 16</a:t>
            </a:r>
          </a:p>
        </p:txBody>
      </p:sp>
    </p:spTree>
    <p:extLst>
      <p:ext uri="{BB962C8B-B14F-4D97-AF65-F5344CB8AC3E}">
        <p14:creationId xmlns:p14="http://schemas.microsoft.com/office/powerpoint/2010/main" val="3666224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5DDA4-2A7F-4754-9C43-E58526FB2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BOOKS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AA24C8-DCB7-40F2-8166-E2597958231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7387" t="14891" r="40705" b="4274"/>
          <a:stretch/>
        </p:blipFill>
        <p:spPr bwMode="auto">
          <a:xfrm>
            <a:off x="4683985" y="2179936"/>
            <a:ext cx="2824030" cy="40243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432660-44E3-4E71-8A95-6D96A75E7C6E}"/>
              </a:ext>
            </a:extLst>
          </p:cNvPr>
          <p:cNvPicPr/>
          <p:nvPr/>
        </p:nvPicPr>
        <p:blipFill rotWithShape="1">
          <a:blip r:embed="rId3"/>
          <a:srcRect l="36960" t="16309" r="36982" b="14201"/>
          <a:stretch/>
        </p:blipFill>
        <p:spPr bwMode="auto">
          <a:xfrm>
            <a:off x="8610266" y="1728911"/>
            <a:ext cx="2514600" cy="34001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29CB01-200F-4719-8F23-0BE5BFA8B7A9}"/>
              </a:ext>
            </a:extLst>
          </p:cNvPr>
          <p:cNvPicPr/>
          <p:nvPr/>
        </p:nvPicPr>
        <p:blipFill rotWithShape="1">
          <a:blip r:embed="rId4"/>
          <a:srcRect l="32705" t="12291" r="32861" b="7583"/>
          <a:stretch/>
        </p:blipFill>
        <p:spPr bwMode="auto">
          <a:xfrm>
            <a:off x="642978" y="859789"/>
            <a:ext cx="3406637" cy="4191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DF39A4-7B43-4875-B34C-D6F91F65B60A}"/>
              </a:ext>
            </a:extLst>
          </p:cNvPr>
          <p:cNvSpPr txBox="1"/>
          <p:nvPr/>
        </p:nvSpPr>
        <p:spPr>
          <a:xfrm>
            <a:off x="642978" y="5147033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E9BD84-EC42-4585-8EDB-6628DC83BC7D}"/>
              </a:ext>
            </a:extLst>
          </p:cNvPr>
          <p:cNvSpPr txBox="1"/>
          <p:nvPr/>
        </p:nvSpPr>
        <p:spPr>
          <a:xfrm>
            <a:off x="4683985" y="6282633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1CFF8-AC9D-4789-88B8-D13D68C31CDA}"/>
              </a:ext>
            </a:extLst>
          </p:cNvPr>
          <p:cNvSpPr txBox="1"/>
          <p:nvPr/>
        </p:nvSpPr>
        <p:spPr>
          <a:xfrm>
            <a:off x="8610266" y="5255499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20</a:t>
            </a:r>
          </a:p>
        </p:txBody>
      </p:sp>
    </p:spTree>
    <p:extLst>
      <p:ext uri="{BB962C8B-B14F-4D97-AF65-F5344CB8AC3E}">
        <p14:creationId xmlns:p14="http://schemas.microsoft.com/office/powerpoint/2010/main" val="3764646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6229-3982-493B-B4E4-AE1A57492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Articles: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C3BD3E-E71E-4345-9FC4-072DA93D001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37226" t="11346" r="36716" b="27674"/>
          <a:stretch/>
        </p:blipFill>
        <p:spPr bwMode="auto">
          <a:xfrm>
            <a:off x="5976360" y="1719381"/>
            <a:ext cx="3057192" cy="40243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AB6346-FF71-4F16-A6E5-DB904236608B}"/>
              </a:ext>
            </a:extLst>
          </p:cNvPr>
          <p:cNvPicPr/>
          <p:nvPr/>
        </p:nvPicPr>
        <p:blipFill rotWithShape="1">
          <a:blip r:embed="rId3"/>
          <a:srcRect l="36960" t="20327" r="36849" b="17983"/>
          <a:stretch/>
        </p:blipFill>
        <p:spPr bwMode="auto">
          <a:xfrm>
            <a:off x="8645221" y="1719381"/>
            <a:ext cx="3361248" cy="44234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645CB1-414D-444B-B60F-52650887FE19}"/>
              </a:ext>
            </a:extLst>
          </p:cNvPr>
          <p:cNvPicPr/>
          <p:nvPr/>
        </p:nvPicPr>
        <p:blipFill rotWithShape="1">
          <a:blip r:embed="rId4"/>
          <a:srcRect l="32838" t="12527" r="32595" b="5220"/>
          <a:stretch/>
        </p:blipFill>
        <p:spPr bwMode="auto">
          <a:xfrm>
            <a:off x="1569543" y="1574745"/>
            <a:ext cx="3267323" cy="43135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3532E7-913C-4F8F-880E-0A2E3711C91B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/>
              <a:t>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8BD35C-A525-4449-99EA-680FB684E214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/>
              <a:t>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167BE0-E409-4642-B5EB-0F978DAB4864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/>
              <a:t>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C17DBD-763B-42C4-9D5B-3713D5E0C220}"/>
              </a:ext>
            </a:extLst>
          </p:cNvPr>
          <p:cNvSpPr txBox="1"/>
          <p:nvPr/>
        </p:nvSpPr>
        <p:spPr>
          <a:xfrm>
            <a:off x="1569543" y="5963194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89A9F-7A5C-4F85-B016-3E69D72D49FA}"/>
              </a:ext>
            </a:extLst>
          </p:cNvPr>
          <p:cNvSpPr txBox="1"/>
          <p:nvPr/>
        </p:nvSpPr>
        <p:spPr>
          <a:xfrm>
            <a:off x="5281573" y="6012358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F92E32-9C7F-4592-8F60-462DEC836069}"/>
              </a:ext>
            </a:extLst>
          </p:cNvPr>
          <p:cNvSpPr txBox="1"/>
          <p:nvPr/>
        </p:nvSpPr>
        <p:spPr>
          <a:xfrm>
            <a:off x="8645221" y="6328517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23</a:t>
            </a:r>
          </a:p>
        </p:txBody>
      </p:sp>
    </p:spTree>
    <p:extLst>
      <p:ext uri="{BB962C8B-B14F-4D97-AF65-F5344CB8AC3E}">
        <p14:creationId xmlns:p14="http://schemas.microsoft.com/office/powerpoint/2010/main" val="4210665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F8F47-7AF8-43B1-A7E6-89A9A7AD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FLASH CARDS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C5DCD2-24ED-46F2-B90B-9D3F38F8E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0200" y="1709831"/>
            <a:ext cx="3293533" cy="45907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3B4EC5-3C75-4809-BF56-CA94B2EA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819" y="1294186"/>
            <a:ext cx="3784600" cy="469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82DA3C-F07C-4377-8CAB-3F69C9B0E6B0}"/>
              </a:ext>
            </a:extLst>
          </p:cNvPr>
          <p:cNvSpPr txBox="1"/>
          <p:nvPr/>
        </p:nvSpPr>
        <p:spPr>
          <a:xfrm>
            <a:off x="1244600" y="6139934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339C62-6F73-4E5F-A20A-2698E77DD8F0}"/>
              </a:ext>
            </a:extLst>
          </p:cNvPr>
          <p:cNvSpPr txBox="1"/>
          <p:nvPr/>
        </p:nvSpPr>
        <p:spPr>
          <a:xfrm>
            <a:off x="6680200" y="6378833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25</a:t>
            </a:r>
          </a:p>
        </p:txBody>
      </p:sp>
    </p:spTree>
    <p:extLst>
      <p:ext uri="{BB962C8B-B14F-4D97-AF65-F5344CB8AC3E}">
        <p14:creationId xmlns:p14="http://schemas.microsoft.com/office/powerpoint/2010/main" val="167172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2273F-F707-44AB-BDFB-0F64CAE0F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What is the USMLE STEP 2 CS?</a:t>
            </a:r>
            <a:r>
              <a:rPr lang="en-ZA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97FA5-DEEE-423D-9DC3-4CD16D844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b="1" dirty="0"/>
              <a:t>8 hours</a:t>
            </a:r>
          </a:p>
          <a:p>
            <a:pPr fontAlgn="base"/>
            <a:r>
              <a:rPr lang="en-US" b="1" dirty="0"/>
              <a:t>12 patient encounters</a:t>
            </a:r>
          </a:p>
          <a:p>
            <a:pPr fontAlgn="base"/>
            <a:r>
              <a:rPr lang="en-US" dirty="0"/>
              <a:t>Assessed on ability to take a medical history, perform a physical exam and communicate both effectively in both written and verbal English</a:t>
            </a:r>
          </a:p>
          <a:p>
            <a:pPr fontAlgn="base"/>
            <a:r>
              <a:rPr lang="en-US" dirty="0"/>
              <a:t>Many test-takers assume the exam will be easy as it is similar to the role medical students have already undertaken during clinical rotations. DO NOT assume so and prepare appropriately!</a:t>
            </a:r>
          </a:p>
          <a:p>
            <a:pPr fontAlgn="base"/>
            <a:r>
              <a:rPr lang="en-US" sz="2400" b="1" dirty="0"/>
              <a:t>Plan your test day</a:t>
            </a:r>
          </a:p>
          <a:p>
            <a:pPr lvl="1" fontAlgn="base"/>
            <a:r>
              <a:rPr lang="en-US" dirty="0"/>
              <a:t>Get a good night sleep the 2 nights before the test</a:t>
            </a:r>
          </a:p>
          <a:p>
            <a:pPr lvl="1" fontAlgn="base"/>
            <a:r>
              <a:rPr lang="en-US" dirty="0"/>
              <a:t>Dress professionally and comfortably</a:t>
            </a:r>
          </a:p>
          <a:p>
            <a:pPr fontAlgn="base"/>
            <a:r>
              <a:rPr lang="en-US" sz="2400" dirty="0"/>
              <a:t>Before you enter the room, </a:t>
            </a:r>
            <a:r>
              <a:rPr lang="en-US" sz="2400" b="1" dirty="0"/>
              <a:t>look at the chief complaint </a:t>
            </a:r>
            <a:r>
              <a:rPr lang="en-US" sz="2400" dirty="0"/>
              <a:t>on the door and </a:t>
            </a:r>
            <a:r>
              <a:rPr lang="en-US" sz="2400" b="1" dirty="0"/>
              <a:t>write</a:t>
            </a:r>
            <a:r>
              <a:rPr lang="en-US" sz="2400" dirty="0"/>
              <a:t> </a:t>
            </a:r>
            <a:r>
              <a:rPr lang="en-US" sz="2400" b="1" dirty="0"/>
              <a:t>down three potential differentials</a:t>
            </a:r>
          </a:p>
          <a:p>
            <a:pPr lvl="1" fontAlgn="base"/>
            <a:r>
              <a:rPr lang="en-US" dirty="0"/>
              <a:t>During the encounter, these will help you ask about important topics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83672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FF2E-0AF4-4537-8D2D-1D859BB4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STUDY PLANS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18D73B-5BE9-4CAC-8925-522EDAE2470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8036" r="953" b="9947"/>
          <a:stretch/>
        </p:blipFill>
        <p:spPr bwMode="auto">
          <a:xfrm>
            <a:off x="5676900" y="2169459"/>
            <a:ext cx="6032188" cy="34090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D4CFBB-AC6B-4B18-9D2C-26942D550E04}"/>
              </a:ext>
            </a:extLst>
          </p:cNvPr>
          <p:cNvPicPr/>
          <p:nvPr/>
        </p:nvPicPr>
        <p:blipFill rotWithShape="1">
          <a:blip r:embed="rId3"/>
          <a:srcRect l="931" t="8036" r="2016" b="8056"/>
          <a:stretch/>
        </p:blipFill>
        <p:spPr bwMode="auto">
          <a:xfrm>
            <a:off x="114300" y="760880"/>
            <a:ext cx="5562600" cy="2705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8A94F6-0C1F-4176-9A1B-D50A5EA18D01}"/>
              </a:ext>
            </a:extLst>
          </p:cNvPr>
          <p:cNvPicPr/>
          <p:nvPr/>
        </p:nvPicPr>
        <p:blipFill rotWithShape="1">
          <a:blip r:embed="rId4"/>
          <a:srcRect l="10902" t="9218" r="421" b="8765"/>
          <a:stretch/>
        </p:blipFill>
        <p:spPr bwMode="auto">
          <a:xfrm>
            <a:off x="354330" y="3429000"/>
            <a:ext cx="5082540" cy="2644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D86CFD-27B8-4D2F-9D3A-7D83093A2303}"/>
              </a:ext>
            </a:extLst>
          </p:cNvPr>
          <p:cNvSpPr txBox="1"/>
          <p:nvPr/>
        </p:nvSpPr>
        <p:spPr>
          <a:xfrm>
            <a:off x="1244600" y="6139935"/>
            <a:ext cx="209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26 &amp; 27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F0EB9-CDC7-44FF-9D78-FEE59EDD15BD}"/>
              </a:ext>
            </a:extLst>
          </p:cNvPr>
          <p:cNvSpPr txBox="1"/>
          <p:nvPr/>
        </p:nvSpPr>
        <p:spPr>
          <a:xfrm>
            <a:off x="6755132" y="5808041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28</a:t>
            </a:r>
          </a:p>
        </p:txBody>
      </p:sp>
    </p:spTree>
    <p:extLst>
      <p:ext uri="{BB962C8B-B14F-4D97-AF65-F5344CB8AC3E}">
        <p14:creationId xmlns:p14="http://schemas.microsoft.com/office/powerpoint/2010/main" val="510430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D3E36-DA63-4835-B202-052E469D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SCHEDULE PLANNER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4F5DEF-7107-4973-A7AB-911B7940574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8022" t="8237" r="1471" b="4773"/>
          <a:stretch/>
        </p:blipFill>
        <p:spPr bwMode="auto">
          <a:xfrm>
            <a:off x="5897338" y="2715092"/>
            <a:ext cx="5478874" cy="35614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F4E374-D6B8-499B-95E3-7D37E6260C0E}"/>
              </a:ext>
            </a:extLst>
          </p:cNvPr>
          <p:cNvPicPr/>
          <p:nvPr/>
        </p:nvPicPr>
        <p:blipFill rotWithShape="1">
          <a:blip r:embed="rId3"/>
          <a:srcRect t="8508" r="2416" b="5456"/>
          <a:stretch/>
        </p:blipFill>
        <p:spPr bwMode="auto">
          <a:xfrm>
            <a:off x="304258" y="1844936"/>
            <a:ext cx="5593080" cy="2773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8E056B-8D26-4575-9FDD-3754BB509497}"/>
              </a:ext>
            </a:extLst>
          </p:cNvPr>
          <p:cNvSpPr txBox="1"/>
          <p:nvPr/>
        </p:nvSpPr>
        <p:spPr>
          <a:xfrm>
            <a:off x="304258" y="4800600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29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C5708B-8849-441E-835E-4CF8FC704FF8}"/>
              </a:ext>
            </a:extLst>
          </p:cNvPr>
          <p:cNvSpPr txBox="1"/>
          <p:nvPr/>
        </p:nvSpPr>
        <p:spPr>
          <a:xfrm>
            <a:off x="5897338" y="6436267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30</a:t>
            </a:r>
          </a:p>
        </p:txBody>
      </p:sp>
    </p:spTree>
    <p:extLst>
      <p:ext uri="{BB962C8B-B14F-4D97-AF65-F5344CB8AC3E}">
        <p14:creationId xmlns:p14="http://schemas.microsoft.com/office/powerpoint/2010/main" val="2796315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682F-A897-458A-A02E-8B7C6D9CD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Mobile apps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1BA545-9D84-43E9-B1DF-F1724FD4DE4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797" t="7800" r="11057" b="4747"/>
          <a:stretch/>
        </p:blipFill>
        <p:spPr bwMode="auto">
          <a:xfrm>
            <a:off x="170330" y="1619633"/>
            <a:ext cx="5818094" cy="34615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BDD60-2B8E-4421-9D2E-946C4AB2DB02}"/>
              </a:ext>
            </a:extLst>
          </p:cNvPr>
          <p:cNvPicPr/>
          <p:nvPr/>
        </p:nvPicPr>
        <p:blipFill rotWithShape="1">
          <a:blip r:embed="rId3"/>
          <a:srcRect l="8509" t="8272" r="11456" b="4983"/>
          <a:stretch/>
        </p:blipFill>
        <p:spPr bwMode="auto">
          <a:xfrm>
            <a:off x="6096000" y="2805953"/>
            <a:ext cx="5611906" cy="30683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9063EF-CD7E-4A92-8B4F-A39C0A819428}"/>
              </a:ext>
            </a:extLst>
          </p:cNvPr>
          <p:cNvSpPr txBox="1"/>
          <p:nvPr/>
        </p:nvSpPr>
        <p:spPr>
          <a:xfrm>
            <a:off x="170330" y="5238367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31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0E307-6096-4E55-9D68-741DFCEB1638}"/>
              </a:ext>
            </a:extLst>
          </p:cNvPr>
          <p:cNvSpPr txBox="1"/>
          <p:nvPr/>
        </p:nvSpPr>
        <p:spPr>
          <a:xfrm>
            <a:off x="5988424" y="6093627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32</a:t>
            </a:r>
          </a:p>
        </p:txBody>
      </p:sp>
    </p:spTree>
    <p:extLst>
      <p:ext uri="{BB962C8B-B14F-4D97-AF65-F5344CB8AC3E}">
        <p14:creationId xmlns:p14="http://schemas.microsoft.com/office/powerpoint/2010/main" val="891506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6655F-A1A6-4EDA-95AC-D24487EB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FURTHER NOTES ON THE CIS COMPONENT</a:t>
            </a:r>
            <a:endParaRPr lang="en-Z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EC52E-5FA2-468E-8E89-A6F46AAD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primary focus for preparing for this aspect of the exam should be on developing and honing the following skills:</a:t>
            </a:r>
          </a:p>
          <a:p>
            <a:pPr fontAlgn="base"/>
            <a:r>
              <a:rPr lang="en-US" dirty="0"/>
              <a:t>Your ability to </a:t>
            </a:r>
            <a:r>
              <a:rPr lang="en-US" b="1" dirty="0"/>
              <a:t>question</a:t>
            </a:r>
            <a:r>
              <a:rPr lang="en-US" dirty="0"/>
              <a:t> the patient.</a:t>
            </a:r>
          </a:p>
          <a:p>
            <a:pPr fontAlgn="base"/>
            <a:r>
              <a:rPr lang="en-US" dirty="0"/>
              <a:t>Acting </a:t>
            </a:r>
            <a:r>
              <a:rPr lang="en-US" b="1" dirty="0"/>
              <a:t>professional</a:t>
            </a:r>
            <a:r>
              <a:rPr lang="en-US" dirty="0"/>
              <a:t> throughout the encounter and </a:t>
            </a:r>
            <a:r>
              <a:rPr lang="en-US" b="1" dirty="0"/>
              <a:t>building</a:t>
            </a:r>
            <a:r>
              <a:rPr lang="en-US" dirty="0"/>
              <a:t> a </a:t>
            </a:r>
            <a:r>
              <a:rPr lang="en-US" b="1" dirty="0"/>
              <a:t>rapport</a:t>
            </a:r>
            <a:r>
              <a:rPr lang="en-US" dirty="0"/>
              <a:t> with the patient.  </a:t>
            </a:r>
          </a:p>
          <a:p>
            <a:pPr fontAlgn="base"/>
            <a:r>
              <a:rPr lang="en-US" b="1" dirty="0"/>
              <a:t>Sharing</a:t>
            </a:r>
            <a:r>
              <a:rPr lang="en-US" dirty="0"/>
              <a:t> your findings with the patient.</a:t>
            </a:r>
            <a:endParaRPr lang="en-US" b="1" dirty="0"/>
          </a:p>
          <a:p>
            <a:r>
              <a:rPr lang="en-US" dirty="0"/>
              <a:t>This can be done by looking over transcripts of practice cases. </a:t>
            </a:r>
          </a:p>
        </p:txBody>
      </p:sp>
    </p:spTree>
    <p:extLst>
      <p:ext uri="{BB962C8B-B14F-4D97-AF65-F5344CB8AC3E}">
        <p14:creationId xmlns:p14="http://schemas.microsoft.com/office/powerpoint/2010/main" val="2438154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B4E6-1C61-4CC5-ACEA-1335160B8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TAKE CARE WHEN QUESTIONING YOUR PATIENT</a:t>
            </a:r>
            <a:endParaRPr lang="en-Z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D0DAD-967C-46FE-82B8-EC3FAA5BB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Questions should leave room for the patient to elaborate and questions with one word answers should be avoided wherever possible.</a:t>
            </a:r>
          </a:p>
          <a:p>
            <a:pPr fontAlgn="base"/>
            <a:r>
              <a:rPr lang="en-US" dirty="0"/>
              <a:t>Leading questions should be </a:t>
            </a:r>
            <a:r>
              <a:rPr lang="en-US" b="1" dirty="0"/>
              <a:t>avoided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Try </a:t>
            </a:r>
            <a:r>
              <a:rPr lang="en-US" b="1" dirty="0"/>
              <a:t>not</a:t>
            </a:r>
            <a:r>
              <a:rPr lang="en-US" dirty="0"/>
              <a:t> to repeat questions.</a:t>
            </a:r>
          </a:p>
          <a:p>
            <a:pPr fontAlgn="base"/>
            <a:r>
              <a:rPr lang="en-US" dirty="0"/>
              <a:t>Do not interrupt the patient while they are talking.</a:t>
            </a:r>
          </a:p>
          <a:p>
            <a:pPr marL="0" indent="0">
              <a:buNone/>
            </a:pPr>
            <a:br>
              <a:rPr lang="en-US" dirty="0"/>
            </a:b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03876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815D3-A516-4C67-9517-9AD1FC436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312" y="639315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BUILDING A RELATIONSHIP WITH YOUR PATIENT WHILE MAINTAINING PROFESSIONALITY</a:t>
            </a:r>
            <a:endParaRPr lang="en-Z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AE7FE-A136-4DE8-8A53-65FCD1301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Introduce</a:t>
            </a:r>
            <a:r>
              <a:rPr lang="en-US" dirty="0"/>
              <a:t> yourself to the patient. First impressions count!</a:t>
            </a:r>
            <a:endParaRPr lang="en-US" b="1" dirty="0"/>
          </a:p>
          <a:p>
            <a:pPr fontAlgn="base"/>
            <a:r>
              <a:rPr lang="en-US" dirty="0"/>
              <a:t>Washing your hands before carrying out a physical examination demonstrates sanitation!</a:t>
            </a:r>
          </a:p>
          <a:p>
            <a:pPr fontAlgn="base"/>
            <a:r>
              <a:rPr lang="en-US" dirty="0"/>
              <a:t>Show </a:t>
            </a:r>
            <a:r>
              <a:rPr lang="en-US" b="1" dirty="0"/>
              <a:t>compassion</a:t>
            </a:r>
            <a:r>
              <a:rPr lang="en-US" dirty="0"/>
              <a:t> and </a:t>
            </a:r>
            <a:r>
              <a:rPr lang="en-US" b="1" dirty="0"/>
              <a:t>empathy</a:t>
            </a:r>
            <a:r>
              <a:rPr lang="en-US" dirty="0"/>
              <a:t> towards the patient throughout the exam.</a:t>
            </a:r>
          </a:p>
          <a:p>
            <a:pPr fontAlgn="base"/>
            <a:r>
              <a:rPr lang="en-US" dirty="0"/>
              <a:t>Give your patient the opportunity to express their concerns and take these concerns into account.</a:t>
            </a:r>
          </a:p>
          <a:p>
            <a:pPr fontAlgn="base"/>
            <a:r>
              <a:rPr lang="en-US" dirty="0"/>
              <a:t>Do not directly contradict the patient’s beliefs.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65443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567A6-708A-42A6-A12A-A9265B5F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 CONSIDERATE WHEN BREAKING INFORMATION TO THE PATIENT!</a:t>
            </a:r>
            <a:endParaRPr lang="en-Z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27450-E10C-4F6C-9BC8-49A93C2C1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Acknowledge</a:t>
            </a:r>
            <a:r>
              <a:rPr lang="en-US" dirty="0"/>
              <a:t> and try to </a:t>
            </a:r>
            <a:r>
              <a:rPr lang="en-US" b="1" dirty="0"/>
              <a:t>alleviate</a:t>
            </a:r>
            <a:r>
              <a:rPr lang="en-US" dirty="0"/>
              <a:t> the patient’s concerns.</a:t>
            </a:r>
            <a:endParaRPr lang="en-US" b="1" dirty="0"/>
          </a:p>
          <a:p>
            <a:pPr fontAlgn="base"/>
            <a:r>
              <a:rPr lang="en-US" b="1" dirty="0"/>
              <a:t>Explain</a:t>
            </a:r>
            <a:r>
              <a:rPr lang="en-US" dirty="0"/>
              <a:t> any medical terms that you use. Remember, to the patient it’s all scientific jargon!</a:t>
            </a:r>
            <a:endParaRPr lang="en-US" b="1" dirty="0"/>
          </a:p>
          <a:p>
            <a:pPr fontAlgn="base"/>
            <a:r>
              <a:rPr lang="en-US" dirty="0"/>
              <a:t>Provide information about the next step(s) in the patient’s diagnosis/intervention.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94623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54853-E480-4BB4-B2C9-67CAE870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ZA" b="1" dirty="0"/>
              <a:t>IMPROVING YOUR ICE SCORES: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BA7FC-CB07-4574-9DE6-ABEA1A332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As data gathering skills are based on whether or not you asked the questions listed on the SP’s checklist, it would be a good idea to use the patient case studies to note what questions you will be expected to ask.</a:t>
            </a:r>
          </a:p>
          <a:p>
            <a:pPr fontAlgn="base"/>
            <a:r>
              <a:rPr lang="en-US" dirty="0"/>
              <a:t>Use review books to sharpen your interpretation skills by learning the </a:t>
            </a:r>
            <a:r>
              <a:rPr lang="en-US" b="1" dirty="0"/>
              <a:t>likeliest</a:t>
            </a:r>
            <a:r>
              <a:rPr lang="en-US" dirty="0"/>
              <a:t> diagnoses for given signs and symptoms.</a:t>
            </a:r>
          </a:p>
          <a:p>
            <a:endParaRPr lang="en-Z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E113DA-74AD-4C49-B760-4F6177E93667}"/>
              </a:ext>
            </a:extLst>
          </p:cNvPr>
          <p:cNvSpPr/>
          <p:nvPr/>
        </p:nvSpPr>
        <p:spPr>
          <a:xfrm>
            <a:off x="5971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213007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EDC4E-C392-457B-A72C-3D572CBF8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SUMMARY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D7079-D1B6-42F1-ABC2-A96F2101A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166922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ZA" sz="2800" dirty="0"/>
              <a:t>There are multiple resources that one can use </a:t>
            </a:r>
          </a:p>
          <a:p>
            <a:pPr marL="0" indent="0" algn="ctr">
              <a:buNone/>
            </a:pPr>
            <a:endParaRPr lang="en-ZA" sz="2800" dirty="0"/>
          </a:p>
          <a:p>
            <a:pPr marL="0" indent="0" algn="ctr">
              <a:buNone/>
            </a:pPr>
            <a:r>
              <a:rPr lang="en-ZA" sz="2800" dirty="0"/>
              <a:t>It depends on which study method you use best and how you like to organize yourself</a:t>
            </a:r>
          </a:p>
          <a:p>
            <a:pPr marL="0" indent="0" algn="ctr">
              <a:buNone/>
            </a:pPr>
            <a:endParaRPr lang="en-ZA" sz="2800" dirty="0"/>
          </a:p>
          <a:p>
            <a:pPr algn="ctr"/>
            <a:endParaRPr lang="en-ZA" sz="2800" dirty="0"/>
          </a:p>
          <a:p>
            <a:pPr algn="ctr"/>
            <a:endParaRPr lang="en-ZA" sz="2800" dirty="0"/>
          </a:p>
        </p:txBody>
      </p:sp>
    </p:spTree>
    <p:extLst>
      <p:ext uri="{BB962C8B-B14F-4D97-AF65-F5344CB8AC3E}">
        <p14:creationId xmlns:p14="http://schemas.microsoft.com/office/powerpoint/2010/main" val="1360369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C7395-06AE-482D-95DF-283224D9F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07055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en-ZA" sz="8000" b="1" dirty="0"/>
              <a:t>THANK YOU!!</a:t>
            </a:r>
            <a:br>
              <a:rPr lang="en-ZA" b="1" dirty="0"/>
            </a:br>
            <a:endParaRPr lang="en-ZA" dirty="0"/>
          </a:p>
        </p:txBody>
      </p:sp>
      <p:pic>
        <p:nvPicPr>
          <p:cNvPr id="4" name="Online Media 3" title="thank u, jeff -- Ariana Grande Parody">
            <a:hlinkClick r:id="" action="ppaction://media"/>
            <a:extLst>
              <a:ext uri="{FF2B5EF4-FFF2-40B4-BE49-F238E27FC236}">
                <a16:creationId xmlns:a16="http://schemas.microsoft.com/office/drawing/2014/main" id="{2BEC496B-3981-4000-B816-57C08655346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803155" y="3004578"/>
            <a:ext cx="5703045" cy="320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6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AD6C-F244-4025-ADB9-3FC1CCC3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The scoring system used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1F631-6210-44C3-8F99-53A2B6FE4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>
              <a:buFont typeface="Wingdings" panose="05000000000000000000" pitchFamily="2" charset="2"/>
              <a:buChar char="ü"/>
            </a:pPr>
            <a:r>
              <a:rPr lang="en-US" b="1" cap="small" dirty="0"/>
              <a:t>Spoken English Proficiency (SEP)</a:t>
            </a:r>
          </a:p>
          <a:p>
            <a:pPr lvl="1" fontAlgn="base">
              <a:buFont typeface="Wingdings" panose="05000000000000000000" pitchFamily="2" charset="2"/>
              <a:buChar char="ü"/>
            </a:pPr>
            <a:r>
              <a:rPr lang="en-US" sz="2200" cap="small" dirty="0"/>
              <a:t>Clarity:</a:t>
            </a:r>
            <a:endParaRPr lang="en-US" sz="2200" dirty="0"/>
          </a:p>
          <a:p>
            <a:pPr lvl="2" fontAlgn="base">
              <a:buFont typeface="Wingdings" panose="05000000000000000000" pitchFamily="2" charset="2"/>
              <a:buChar char="ü"/>
            </a:pPr>
            <a:r>
              <a:rPr lang="en-US" cap="small" dirty="0"/>
              <a:t>Pronunciation</a:t>
            </a:r>
            <a:endParaRPr lang="en-US" dirty="0"/>
          </a:p>
          <a:p>
            <a:pPr lvl="2" fontAlgn="base">
              <a:buFont typeface="Wingdings" panose="05000000000000000000" pitchFamily="2" charset="2"/>
              <a:buChar char="ü"/>
            </a:pPr>
            <a:r>
              <a:rPr lang="en-US" cap="small" dirty="0"/>
              <a:t>Word choice</a:t>
            </a:r>
            <a:endParaRPr lang="en-US" dirty="0"/>
          </a:p>
          <a:p>
            <a:pPr lvl="2" fontAlgn="base">
              <a:buFont typeface="Wingdings" panose="05000000000000000000" pitchFamily="2" charset="2"/>
              <a:buChar char="ü"/>
            </a:pPr>
            <a:r>
              <a:rPr lang="en-US" cap="small" dirty="0"/>
              <a:t>Does the patient have to ask you to repeat questions or statements</a:t>
            </a:r>
            <a:endParaRPr lang="en-US" dirty="0"/>
          </a:p>
          <a:p>
            <a:pPr lvl="2" fontAlgn="base">
              <a:buFont typeface="Wingdings" panose="05000000000000000000" pitchFamily="2" charset="2"/>
              <a:buChar char="ü"/>
            </a:pPr>
            <a:endParaRPr lang="en-US" b="1" dirty="0"/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b="1" cap="small" dirty="0"/>
              <a:t>Integrated Clinical Encounter (ICE)</a:t>
            </a:r>
          </a:p>
          <a:p>
            <a:pPr lvl="1" fontAlgn="base">
              <a:buFont typeface="Wingdings" panose="05000000000000000000" pitchFamily="2" charset="2"/>
              <a:buChar char="ü"/>
            </a:pPr>
            <a:r>
              <a:rPr lang="en-US" cap="small" dirty="0"/>
              <a:t>Standardized Patients use a checklist to grade your skills in gathering and interpreting data during the physical exam.</a:t>
            </a:r>
          </a:p>
          <a:p>
            <a:pPr lvl="1" fontAlgn="base">
              <a:buFont typeface="Wingdings" panose="05000000000000000000" pitchFamily="2" charset="2"/>
              <a:buChar char="ü"/>
            </a:pPr>
            <a:r>
              <a:rPr lang="en-US" cap="small" dirty="0"/>
              <a:t>Physician-evaluators rate the content on your note that you enter into the computer following the exam</a:t>
            </a:r>
            <a:endParaRPr lang="en-US" dirty="0"/>
          </a:p>
          <a:p>
            <a:pPr fontAlgn="base">
              <a:buFont typeface="Wingdings" panose="05000000000000000000" pitchFamily="2" charset="2"/>
              <a:buChar char="ü"/>
            </a:pPr>
            <a:r>
              <a:rPr lang="en-US" b="1" cap="small" dirty="0"/>
              <a:t>Communication and Interpersonal Skills (CIS)</a:t>
            </a:r>
          </a:p>
          <a:p>
            <a:pPr lvl="1" fontAlgn="base">
              <a:buFont typeface="Wingdings" panose="05000000000000000000" pitchFamily="2" charset="2"/>
              <a:buChar char="ü"/>
            </a:pPr>
            <a:r>
              <a:rPr lang="en-US" dirty="0"/>
              <a:t>Measures skills of patient care</a:t>
            </a:r>
          </a:p>
          <a:p>
            <a:pPr lvl="1" fontAlgn="base">
              <a:buFont typeface="Wingdings" panose="05000000000000000000" pitchFamily="2" charset="2"/>
              <a:buChar char="ü"/>
            </a:pPr>
            <a:r>
              <a:rPr lang="en-US" dirty="0"/>
              <a:t>Patient-centered communication</a:t>
            </a:r>
          </a:p>
          <a:p>
            <a:pPr lvl="1" fontAlgn="base">
              <a:buFont typeface="Wingdings" panose="05000000000000000000" pitchFamily="2" charset="2"/>
              <a:buChar char="ü"/>
            </a:pPr>
            <a:r>
              <a:rPr lang="en-US" dirty="0"/>
              <a:t>Putting the patient at ease</a:t>
            </a:r>
          </a:p>
          <a:p>
            <a:pPr lvl="1" fontAlgn="base">
              <a:buFont typeface="Wingdings" panose="05000000000000000000" pitchFamily="2" charset="2"/>
              <a:buChar char="ü"/>
            </a:pPr>
            <a:r>
              <a:rPr lang="en-US" dirty="0"/>
              <a:t>Gathering and providing information in an understandable manner</a:t>
            </a:r>
          </a:p>
          <a:p>
            <a:pPr lvl="1" fontAlgn="base">
              <a:buFont typeface="Wingdings" panose="05000000000000000000" pitchFamily="2" charset="2"/>
              <a:buChar char="ü"/>
            </a:pPr>
            <a:endParaRPr lang="en-US" b="1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98870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8172-8237-40D7-89F1-C8D15EB9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41E2E-3C32-4430-BAC7-10DABB11A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ZA" dirty="0">
                <a:hlinkClick r:id="rId2"/>
              </a:rPr>
              <a:t>https://www.feinberg.northwestern.edu/md-education/current-students/academic-support/preparation-resources/helpful-resources.html</a:t>
            </a:r>
            <a:r>
              <a:rPr lang="en-ZA" dirty="0"/>
              <a:t> </a:t>
            </a:r>
          </a:p>
          <a:p>
            <a:r>
              <a:rPr lang="en-ZA" dirty="0">
                <a:hlinkClick r:id="rId3"/>
              </a:rPr>
              <a:t>https://www.nycsprep.com/courses/usmle-step-2-cs/</a:t>
            </a:r>
            <a:r>
              <a:rPr lang="en-ZA" dirty="0"/>
              <a:t> </a:t>
            </a:r>
          </a:p>
          <a:p>
            <a:r>
              <a:rPr lang="en-ZA" dirty="0">
                <a:hlinkClick r:id="rId4"/>
              </a:rPr>
              <a:t>https://www.nycsprep.com/blog/6-brilliant-tips-for-writing-usmle-step-2-cs-patient-note/</a:t>
            </a:r>
            <a:r>
              <a:rPr lang="en-ZA" dirty="0"/>
              <a:t> </a:t>
            </a:r>
          </a:p>
          <a:p>
            <a:r>
              <a:rPr lang="en-ZA" dirty="0"/>
              <a:t>Le, T. </a:t>
            </a:r>
            <a:r>
              <a:rPr lang="en-ZA" i="1" dirty="0"/>
              <a:t>et al.</a:t>
            </a:r>
            <a:r>
              <a:rPr lang="en-ZA" dirty="0"/>
              <a:t> (2014) </a:t>
            </a:r>
            <a:r>
              <a:rPr lang="en-ZA" i="1" dirty="0"/>
              <a:t>First Aid for the USMLE Step 2 CS.</a:t>
            </a:r>
            <a:r>
              <a:rPr lang="en-ZA" dirty="0"/>
              <a:t> 5</a:t>
            </a:r>
            <a:r>
              <a:rPr lang="en-ZA" baseline="30000" dirty="0"/>
              <a:t>th</a:t>
            </a:r>
            <a:r>
              <a:rPr lang="en-ZA" dirty="0"/>
              <a:t> ed.</a:t>
            </a:r>
            <a:r>
              <a:rPr lang="en-ZA" i="1" dirty="0"/>
              <a:t> </a:t>
            </a:r>
            <a:r>
              <a:rPr lang="en-ZA" dirty="0"/>
              <a:t>New York: McGraw-Hill.</a:t>
            </a:r>
          </a:p>
          <a:p>
            <a:r>
              <a:rPr lang="en-ZA" dirty="0"/>
              <a:t>O’Connell, T.X. and Movalia, M.K. (2013) </a:t>
            </a:r>
            <a:r>
              <a:rPr lang="en-ZA" i="1" dirty="0"/>
              <a:t>Brochert’s Crush Step 2: The Ultimate USMLE Step 2 Review</a:t>
            </a:r>
            <a:r>
              <a:rPr lang="en-ZA" dirty="0"/>
              <a:t>. 4</a:t>
            </a:r>
            <a:r>
              <a:rPr lang="en-ZA" baseline="30000" dirty="0"/>
              <a:t>th</a:t>
            </a:r>
            <a:r>
              <a:rPr lang="en-ZA" dirty="0"/>
              <a:t> ed. Philadelphia: Saunders.</a:t>
            </a:r>
          </a:p>
          <a:p>
            <a:r>
              <a:rPr lang="en-ZA" dirty="0"/>
              <a:t>Ryan, M.W. (2011) </a:t>
            </a:r>
            <a:r>
              <a:rPr lang="en-ZA" i="1" dirty="0"/>
              <a:t>USMLE Step 2 Recall.</a:t>
            </a:r>
            <a:r>
              <a:rPr lang="en-ZA" dirty="0"/>
              <a:t> 2</a:t>
            </a:r>
            <a:r>
              <a:rPr lang="en-ZA" baseline="30000" dirty="0"/>
              <a:t>nd</a:t>
            </a:r>
            <a:r>
              <a:rPr lang="en-ZA" dirty="0"/>
              <a:t> ed. Philadelphia: Lippincott Williams &amp; Wilkins.</a:t>
            </a:r>
          </a:p>
          <a:p>
            <a:r>
              <a:rPr lang="en-ZA" dirty="0"/>
              <a:t>Schwechten, K. (2010) </a:t>
            </a:r>
            <a:r>
              <a:rPr lang="en-ZA" i="1" dirty="0"/>
              <a:t>USMLE Step 2 Clinical Skills Triage</a:t>
            </a:r>
            <a:r>
              <a:rPr lang="en-ZA" dirty="0"/>
              <a:t>. New York: Oxford University Press.</a:t>
            </a:r>
          </a:p>
          <a:p>
            <a:r>
              <a:rPr lang="en-ZA" dirty="0">
                <a:hlinkClick r:id="rId5"/>
              </a:rPr>
              <a:t>https://www.noodle.com/articles/5-practical-tips-to-prepare-for-the-usmle-step-2-cs</a:t>
            </a:r>
            <a:r>
              <a:rPr lang="en-ZA" dirty="0"/>
              <a:t> 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28594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F69CA-FF1E-49C8-95EA-DF6764A20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27307"/>
            <a:ext cx="8610600" cy="734227"/>
          </a:xfrm>
        </p:spPr>
        <p:txBody>
          <a:bodyPr/>
          <a:lstStyle/>
          <a:p>
            <a:r>
              <a:rPr lang="en-ZA" b="1" dirty="0"/>
              <a:t>References for images: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C487B-AE41-4050-A56C-09DE1A962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49400"/>
            <a:ext cx="11328400" cy="46692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ZA" dirty="0"/>
              <a:t>Image 1 &amp; 2: </a:t>
            </a:r>
            <a:r>
              <a:rPr lang="en-ZA" b="1" dirty="0"/>
              <a:t>USMLE Website</a:t>
            </a:r>
            <a:r>
              <a:rPr lang="en-ZA" dirty="0"/>
              <a:t>: </a:t>
            </a:r>
            <a:r>
              <a:rPr lang="en-ZA" dirty="0">
                <a:hlinkClick r:id="rId2"/>
              </a:rPr>
              <a:t>https://www.usmle.org/practice-materials/index.html#tab_step2cs</a:t>
            </a:r>
            <a:r>
              <a:rPr lang="en-ZA" dirty="0"/>
              <a:t> </a:t>
            </a:r>
          </a:p>
          <a:p>
            <a:pPr marL="0" indent="0">
              <a:buNone/>
            </a:pPr>
            <a:r>
              <a:rPr lang="en-ZA" dirty="0"/>
              <a:t>Image 3 &amp; 4: </a:t>
            </a:r>
            <a:r>
              <a:rPr lang="en-ZA" b="1" dirty="0" err="1"/>
              <a:t>Lecturio</a:t>
            </a:r>
            <a:r>
              <a:rPr lang="en-ZA" dirty="0"/>
              <a:t>: </a:t>
            </a:r>
            <a:r>
              <a:rPr lang="en-ZA" dirty="0">
                <a:hlinkClick r:id="rId3"/>
              </a:rPr>
              <a:t>https://www.lecturio.com/</a:t>
            </a:r>
            <a:r>
              <a:rPr lang="en-ZA" dirty="0"/>
              <a:t> </a:t>
            </a:r>
          </a:p>
          <a:p>
            <a:pPr marL="0" indent="0">
              <a:buNone/>
            </a:pPr>
            <a:r>
              <a:rPr lang="en-ZA" dirty="0"/>
              <a:t>Image 5, 6 &amp; 7: </a:t>
            </a:r>
            <a:r>
              <a:rPr lang="en-ZA" b="1" dirty="0" err="1"/>
              <a:t>UWorld</a:t>
            </a:r>
            <a:r>
              <a:rPr lang="en-ZA" dirty="0"/>
              <a:t>: </a:t>
            </a:r>
            <a:r>
              <a:rPr lang="en-ZA" dirty="0">
                <a:hlinkClick r:id="rId4"/>
              </a:rPr>
              <a:t>https://www.uworld.com/step2cs/step2cs_home.aspx</a:t>
            </a:r>
            <a:r>
              <a:rPr lang="en-ZA" dirty="0"/>
              <a:t> </a:t>
            </a:r>
          </a:p>
          <a:p>
            <a:pPr marL="0" indent="0">
              <a:buNone/>
            </a:pPr>
            <a:r>
              <a:rPr lang="en-ZA" dirty="0"/>
              <a:t>Image 8 &amp; 9: </a:t>
            </a:r>
            <a:r>
              <a:rPr lang="en-ZA" b="1" dirty="0" err="1"/>
              <a:t>Pathoma</a:t>
            </a:r>
            <a:r>
              <a:rPr lang="en-ZA" dirty="0"/>
              <a:t>: </a:t>
            </a:r>
            <a:r>
              <a:rPr lang="en-ZA" dirty="0">
                <a:hlinkClick r:id="rId5"/>
              </a:rPr>
              <a:t>https://www.pathoma.com/</a:t>
            </a:r>
            <a:r>
              <a:rPr lang="en-ZA" dirty="0"/>
              <a:t> </a:t>
            </a:r>
          </a:p>
          <a:p>
            <a:pPr marL="0" indent="0">
              <a:buNone/>
            </a:pPr>
            <a:r>
              <a:rPr lang="en-ZA" dirty="0"/>
              <a:t>Image 10 &amp; 11: </a:t>
            </a:r>
            <a:r>
              <a:rPr lang="en-ZA" b="1" dirty="0"/>
              <a:t>Sketchy Medical</a:t>
            </a:r>
            <a:r>
              <a:rPr lang="en-ZA" dirty="0"/>
              <a:t>: </a:t>
            </a:r>
            <a:r>
              <a:rPr lang="en-ZA" dirty="0">
                <a:hlinkClick r:id="rId6"/>
              </a:rPr>
              <a:t>https://www.sketchymedical.com/</a:t>
            </a:r>
            <a:r>
              <a:rPr lang="en-ZA" dirty="0"/>
              <a:t> </a:t>
            </a:r>
          </a:p>
          <a:p>
            <a:pPr marL="0" indent="0">
              <a:buNone/>
            </a:pPr>
            <a:r>
              <a:rPr lang="en-ZA" dirty="0"/>
              <a:t>Image 12: </a:t>
            </a:r>
            <a:r>
              <a:rPr lang="en-ZA" b="1" dirty="0"/>
              <a:t>YouTube: </a:t>
            </a:r>
            <a:r>
              <a:rPr lang="en-ZA" dirty="0">
                <a:hlinkClick r:id="rId7"/>
              </a:rPr>
              <a:t>https://www.youtube.com/watch?v=R25mwA6coXg&amp;list=PLBSrKTndpssYbWc8JPl4Sz0fKSkxsAinG&amp;index=1</a:t>
            </a:r>
            <a:r>
              <a:rPr lang="en-ZA" dirty="0"/>
              <a:t> </a:t>
            </a:r>
          </a:p>
          <a:p>
            <a:pPr marL="0" indent="0">
              <a:buNone/>
            </a:pPr>
            <a:r>
              <a:rPr lang="en-ZA" dirty="0"/>
              <a:t>Image 13: </a:t>
            </a:r>
            <a:r>
              <a:rPr lang="en-ZA" b="1" dirty="0"/>
              <a:t>Boards and Beyond: </a:t>
            </a:r>
            <a:r>
              <a:rPr lang="en-ZA" dirty="0">
                <a:hlinkClick r:id="rId8"/>
              </a:rPr>
              <a:t>https://www.boardsbeyond.com/module?moduleID=69</a:t>
            </a:r>
            <a:r>
              <a:rPr lang="en-ZA" dirty="0"/>
              <a:t> </a:t>
            </a:r>
          </a:p>
          <a:p>
            <a:pPr marL="0" indent="0">
              <a:buNone/>
            </a:pPr>
            <a:r>
              <a:rPr lang="en-ZA" dirty="0"/>
              <a:t>Image 14: </a:t>
            </a:r>
            <a:r>
              <a:rPr lang="en-ZA" b="1" dirty="0"/>
              <a:t>NYCS Prep Blog</a:t>
            </a:r>
            <a:r>
              <a:rPr lang="en-ZA" dirty="0"/>
              <a:t>: </a:t>
            </a:r>
            <a:r>
              <a:rPr lang="en-ZA" dirty="0">
                <a:hlinkClick r:id="rId9"/>
              </a:rPr>
              <a:t>https://www.nycsprep.com/blog/6-brilliant-tips-for-writing-usmle-step-2-cs-patient-note/</a:t>
            </a:r>
            <a:r>
              <a:rPr lang="en-ZA" dirty="0"/>
              <a:t> </a:t>
            </a:r>
          </a:p>
          <a:p>
            <a:pPr marL="0" indent="0">
              <a:buNone/>
            </a:pPr>
            <a:r>
              <a:rPr lang="en-ZA" dirty="0"/>
              <a:t>Image 15: </a:t>
            </a:r>
            <a:r>
              <a:rPr lang="en-ZA" b="1" dirty="0"/>
              <a:t>First Aid for USMLE Step 2 CS</a:t>
            </a:r>
            <a:r>
              <a:rPr lang="en-ZA" dirty="0"/>
              <a:t>: Le, T. </a:t>
            </a:r>
            <a:r>
              <a:rPr lang="en-ZA" i="1" dirty="0"/>
              <a:t>et al.</a:t>
            </a:r>
            <a:r>
              <a:rPr lang="en-ZA" dirty="0"/>
              <a:t> (2014) </a:t>
            </a:r>
            <a:r>
              <a:rPr lang="en-ZA" i="1" dirty="0"/>
              <a:t>First Aid for the USMLE Step 2 CS.</a:t>
            </a:r>
            <a:r>
              <a:rPr lang="en-ZA" dirty="0"/>
              <a:t> 5</a:t>
            </a:r>
            <a:r>
              <a:rPr lang="en-ZA" baseline="30000" dirty="0"/>
              <a:t>th</a:t>
            </a:r>
            <a:r>
              <a:rPr lang="en-ZA" dirty="0"/>
              <a:t> ed.</a:t>
            </a:r>
            <a:r>
              <a:rPr lang="en-ZA" i="1" dirty="0"/>
              <a:t> </a:t>
            </a:r>
            <a:r>
              <a:rPr lang="en-ZA" dirty="0"/>
              <a:t>New York: McGraw-Hill.</a:t>
            </a:r>
          </a:p>
          <a:p>
            <a:pPr marL="0" indent="0">
              <a:buNone/>
            </a:pPr>
            <a:r>
              <a:rPr lang="en-ZA" dirty="0"/>
              <a:t>Image 16: </a:t>
            </a:r>
            <a:r>
              <a:rPr lang="en-ZA" b="1" dirty="0" err="1"/>
              <a:t>Brochert’s</a:t>
            </a:r>
            <a:r>
              <a:rPr lang="en-ZA" b="1" dirty="0"/>
              <a:t> Crush Step 2: The ultimate USMLE Step 2 Review</a:t>
            </a:r>
            <a:r>
              <a:rPr lang="en-ZA" dirty="0"/>
              <a:t>: O’Connell, T.X. and </a:t>
            </a:r>
            <a:r>
              <a:rPr lang="en-ZA" dirty="0" err="1"/>
              <a:t>Movalia</a:t>
            </a:r>
            <a:r>
              <a:rPr lang="en-ZA" dirty="0"/>
              <a:t>, M.K. (2013) </a:t>
            </a:r>
            <a:r>
              <a:rPr lang="en-ZA" i="1" dirty="0" err="1"/>
              <a:t>Brochert’s</a:t>
            </a:r>
            <a:r>
              <a:rPr lang="en-ZA" i="1" dirty="0"/>
              <a:t> Crush Step 2: The Ultimate USMLE Step 2 Review</a:t>
            </a:r>
            <a:r>
              <a:rPr lang="en-ZA" dirty="0"/>
              <a:t>. 4</a:t>
            </a:r>
            <a:r>
              <a:rPr lang="en-ZA" baseline="30000" dirty="0"/>
              <a:t>th</a:t>
            </a:r>
            <a:r>
              <a:rPr lang="en-ZA" dirty="0"/>
              <a:t> ed. Philadelphia: Saunders.</a:t>
            </a:r>
          </a:p>
          <a:p>
            <a:pPr marL="0" indent="0">
              <a:buNone/>
            </a:pPr>
            <a:r>
              <a:rPr lang="en-ZA" dirty="0"/>
              <a:t>Image 17: </a:t>
            </a:r>
            <a:r>
              <a:rPr lang="en-ZA" b="1" dirty="0"/>
              <a:t>USMLE Step 2 Recall</a:t>
            </a:r>
            <a:r>
              <a:rPr lang="en-ZA" dirty="0"/>
              <a:t>: Ryan, M.W. (2011) </a:t>
            </a:r>
            <a:r>
              <a:rPr lang="en-ZA" i="1" dirty="0"/>
              <a:t>USMLE Step 2 Recall.</a:t>
            </a:r>
            <a:r>
              <a:rPr lang="en-ZA" dirty="0"/>
              <a:t> 2</a:t>
            </a:r>
            <a:r>
              <a:rPr lang="en-ZA" baseline="30000" dirty="0"/>
              <a:t>nd</a:t>
            </a:r>
            <a:r>
              <a:rPr lang="en-ZA" dirty="0"/>
              <a:t> ed. Philadelphia: Lippincott Williams &amp; Wilkins.</a:t>
            </a:r>
          </a:p>
        </p:txBody>
      </p:sp>
    </p:spTree>
    <p:extLst>
      <p:ext uri="{BB962C8B-B14F-4D97-AF65-F5344CB8AC3E}">
        <p14:creationId xmlns:p14="http://schemas.microsoft.com/office/powerpoint/2010/main" val="1902504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944DE-B669-49DF-B8C7-6B811E2FC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REFERENCES FOR IMAGES: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DA5E0-7D31-4AAA-921E-5B5A2F238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78000"/>
            <a:ext cx="10820400" cy="489373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ZA" dirty="0"/>
              <a:t>Image 18: </a:t>
            </a:r>
            <a:r>
              <a:rPr lang="en-ZA" b="1" dirty="0"/>
              <a:t>USMLE Step 2 Clinical skills Triage: </a:t>
            </a:r>
            <a:r>
              <a:rPr lang="en-ZA" dirty="0" err="1"/>
              <a:t>Schwechten</a:t>
            </a:r>
            <a:r>
              <a:rPr lang="en-ZA" dirty="0"/>
              <a:t>, K. (2010) </a:t>
            </a:r>
            <a:r>
              <a:rPr lang="en-ZA" i="1" dirty="0"/>
              <a:t>USMLE Step 2 Clinical Skills Triage</a:t>
            </a:r>
            <a:r>
              <a:rPr lang="en-ZA" dirty="0"/>
              <a:t>. New York: Oxford University Press.</a:t>
            </a:r>
          </a:p>
          <a:p>
            <a:pPr marL="0" indent="0">
              <a:buNone/>
            </a:pPr>
            <a:r>
              <a:rPr lang="en-ZA" dirty="0"/>
              <a:t>Image 19: </a:t>
            </a:r>
            <a:r>
              <a:rPr lang="en-ZA" b="1" dirty="0"/>
              <a:t>BRS Pathology: </a:t>
            </a:r>
            <a:r>
              <a:rPr lang="en-US" dirty="0"/>
              <a:t>Schneider, A. S. &amp; </a:t>
            </a:r>
            <a:r>
              <a:rPr lang="en-US" dirty="0" err="1"/>
              <a:t>Szanto</a:t>
            </a:r>
            <a:r>
              <a:rPr lang="en-US" dirty="0"/>
              <a:t>, P. A., 2009. Board Series Review Pathology. 4th ed. China: Lippincott Williams &amp; Wilkins, a Wolters Kluwer business.</a:t>
            </a:r>
            <a:endParaRPr lang="en-ZA" dirty="0"/>
          </a:p>
          <a:p>
            <a:pPr marL="0" indent="0">
              <a:buNone/>
            </a:pPr>
            <a:r>
              <a:rPr lang="en-ZA" dirty="0"/>
              <a:t>Image 20: </a:t>
            </a:r>
            <a:r>
              <a:rPr lang="en-ZA" b="1" dirty="0"/>
              <a:t>USMLE Step 2 Secrets:</a:t>
            </a:r>
            <a:r>
              <a:rPr lang="en-ZA" dirty="0"/>
              <a:t> </a:t>
            </a:r>
            <a:r>
              <a:rPr lang="en-US" dirty="0"/>
              <a:t>O'Connell, T. X., 2014. </a:t>
            </a:r>
            <a:r>
              <a:rPr lang="en-US" i="1" dirty="0"/>
              <a:t>USMLE Step 2 Secrets: Questions you will be asked. </a:t>
            </a:r>
            <a:r>
              <a:rPr lang="en-US" dirty="0"/>
              <a:t>4th ed. Chicago: Elsevier Saunders.</a:t>
            </a:r>
            <a:endParaRPr lang="en-ZA" dirty="0"/>
          </a:p>
          <a:p>
            <a:pPr marL="0" indent="0">
              <a:buNone/>
            </a:pPr>
            <a:r>
              <a:rPr lang="en-ZA" dirty="0"/>
              <a:t>Image 21: </a:t>
            </a:r>
            <a:r>
              <a:rPr lang="en-US" b="1" dirty="0"/>
              <a:t>The Relationship Between USMLE Step 2 CS Communication and Interpersonal Skills (CIS) Ratings and the time spent by Examinees interacting with standardized patients Article</a:t>
            </a:r>
            <a:r>
              <a:rPr lang="en-US" dirty="0"/>
              <a:t>: </a:t>
            </a:r>
            <a:r>
              <a:rPr lang="en-ZA" dirty="0"/>
              <a:t> </a:t>
            </a:r>
            <a:r>
              <a:rPr lang="en-US" dirty="0" err="1"/>
              <a:t>Swygert</a:t>
            </a:r>
            <a:r>
              <a:rPr lang="en-US" dirty="0"/>
              <a:t>, K., Muller, E. S., Swanson, D. B. &amp; Scott, C. L., 2009. The Relationship Between USMLE Step 2 CS Communication and Interpersonal Skills (CIS) Ratings and the time spent by Examinees interacting with standardized patients. </a:t>
            </a:r>
            <a:r>
              <a:rPr lang="en-US" i="1" dirty="0"/>
              <a:t>Academic Medicine, </a:t>
            </a:r>
            <a:r>
              <a:rPr lang="en-US" dirty="0"/>
              <a:t>October.83(10).</a:t>
            </a:r>
            <a:endParaRPr lang="en-ZA" dirty="0"/>
          </a:p>
          <a:p>
            <a:pPr marL="0" indent="0">
              <a:buNone/>
            </a:pPr>
            <a:r>
              <a:rPr lang="en-ZA" dirty="0"/>
              <a:t>Image 22 &amp; 23: </a:t>
            </a:r>
            <a:r>
              <a:rPr lang="en-US" b="1" i="1" dirty="0"/>
              <a:t>A Tale of Two Inquiries (or, Doing Being Competent in a Clinical Skills Exam) Article</a:t>
            </a:r>
            <a:r>
              <a:rPr lang="en-US" i="1" dirty="0"/>
              <a:t>: </a:t>
            </a:r>
            <a:r>
              <a:rPr lang="en-ZA" dirty="0"/>
              <a:t> </a:t>
            </a:r>
            <a:r>
              <a:rPr lang="en-US" dirty="0" err="1"/>
              <a:t>Koschmann</a:t>
            </a:r>
            <a:r>
              <a:rPr lang="en-US" dirty="0"/>
              <a:t>, T., Frankel, R. &amp; Albers, J., 2019. Teaching and learning in Medicine: An International journal. </a:t>
            </a:r>
            <a:r>
              <a:rPr lang="en-US" i="1" dirty="0"/>
              <a:t>A Tale of Two Inquiries (or, Doing Being Competent in a Clinical Skills Exam).</a:t>
            </a:r>
            <a:endParaRPr lang="en-ZA" dirty="0"/>
          </a:p>
          <a:p>
            <a:pPr marL="0" indent="0">
              <a:buNone/>
            </a:pPr>
            <a:r>
              <a:rPr lang="en-ZA" dirty="0"/>
              <a:t>Image 24: </a:t>
            </a:r>
            <a:r>
              <a:rPr lang="en-ZA" b="1" dirty="0"/>
              <a:t>Netter’s Anatomy Flash cards</a:t>
            </a:r>
            <a:r>
              <a:rPr lang="en-ZA" dirty="0"/>
              <a:t>: </a:t>
            </a:r>
            <a:r>
              <a:rPr lang="en-ZA" dirty="0">
                <a:hlinkClick r:id="rId2"/>
              </a:rPr>
              <a:t>https://d1w7fb2mkkr3kw.cloudfront.net/assets/images/book/lrg/9781/4377/9781437716757.jpg</a:t>
            </a:r>
            <a:r>
              <a:rPr lang="en-ZA" dirty="0"/>
              <a:t> </a:t>
            </a:r>
          </a:p>
          <a:p>
            <a:pPr marL="0" indent="0">
              <a:buNone/>
            </a:pPr>
            <a:r>
              <a:rPr lang="en-ZA" dirty="0"/>
              <a:t>Image 25: </a:t>
            </a:r>
            <a:r>
              <a:rPr lang="en-ZA" b="1" dirty="0"/>
              <a:t>Lange Pharmacology Flash cards</a:t>
            </a:r>
            <a:r>
              <a:rPr lang="en-ZA" dirty="0"/>
              <a:t>: </a:t>
            </a:r>
            <a:r>
              <a:rPr lang="en-ZA" dirty="0">
                <a:hlinkClick r:id="rId3"/>
              </a:rPr>
              <a:t>https://images-na.ssl-images-amazon.com/images/I/51MHSl2SrRL._SX356_BO1,204,203,200_.jpg</a:t>
            </a:r>
            <a:r>
              <a:rPr lang="en-ZA" dirty="0"/>
              <a:t> </a:t>
            </a:r>
          </a:p>
          <a:p>
            <a:pPr marL="0" indent="0">
              <a:buNone/>
            </a:pPr>
            <a:r>
              <a:rPr lang="en-ZA" dirty="0"/>
              <a:t>Image 26 &amp; 27: </a:t>
            </a:r>
            <a:r>
              <a:rPr lang="en-ZA" b="1" dirty="0"/>
              <a:t>NYCS Prep Study plan</a:t>
            </a:r>
            <a:r>
              <a:rPr lang="en-ZA" dirty="0"/>
              <a:t>: </a:t>
            </a:r>
            <a:r>
              <a:rPr lang="en-ZA" dirty="0">
                <a:hlinkClick r:id="rId4"/>
              </a:rPr>
              <a:t>https://www.nycsprep.com/courses/usmle-step-2-cs/</a:t>
            </a:r>
            <a:r>
              <a:rPr lang="en-ZA" dirty="0"/>
              <a:t> </a:t>
            </a:r>
          </a:p>
          <a:p>
            <a:pPr marL="0" indent="0">
              <a:buNone/>
            </a:pPr>
            <a:r>
              <a:rPr lang="en-ZA" dirty="0"/>
              <a:t>Image 28: </a:t>
            </a:r>
            <a:r>
              <a:rPr lang="en-ZA" b="1" dirty="0"/>
              <a:t>Kaplan Medical</a:t>
            </a:r>
            <a:r>
              <a:rPr lang="en-ZA" dirty="0"/>
              <a:t>: </a:t>
            </a:r>
            <a:r>
              <a:rPr lang="en-ZA" dirty="0">
                <a:hlinkClick r:id="rId5"/>
              </a:rPr>
              <a:t>https://www.kaptest.com/usmle-step-2cs/courses/step-2cs-live</a:t>
            </a:r>
            <a:r>
              <a:rPr lang="en-ZA" dirty="0"/>
              <a:t> </a:t>
            </a:r>
          </a:p>
          <a:p>
            <a:pPr marL="0" indent="0">
              <a:buNone/>
            </a:pPr>
            <a:r>
              <a:rPr lang="en-ZA" dirty="0"/>
              <a:t>Image 29 &amp; 30: </a:t>
            </a:r>
            <a:r>
              <a:rPr lang="en-ZA" b="1" dirty="0"/>
              <a:t> Cram Fighter: </a:t>
            </a:r>
            <a:r>
              <a:rPr lang="en-ZA" dirty="0">
                <a:hlinkClick r:id="rId6"/>
              </a:rPr>
              <a:t>https://cramfighter.com/</a:t>
            </a:r>
            <a:r>
              <a:rPr lang="en-ZA" dirty="0"/>
              <a:t> </a:t>
            </a:r>
          </a:p>
          <a:p>
            <a:pPr marL="0" indent="0">
              <a:buNone/>
            </a:pPr>
            <a:r>
              <a:rPr lang="en-ZA" dirty="0"/>
              <a:t>Image 31: </a:t>
            </a:r>
            <a:r>
              <a:rPr lang="en-ZA" b="1" dirty="0" err="1"/>
              <a:t>MEDizzy</a:t>
            </a:r>
            <a:r>
              <a:rPr lang="en-ZA" b="1" dirty="0"/>
              <a:t> app</a:t>
            </a:r>
            <a:r>
              <a:rPr lang="en-ZA" dirty="0"/>
              <a:t>: </a:t>
            </a:r>
            <a:r>
              <a:rPr lang="en-ZA" dirty="0">
                <a:hlinkClick r:id="rId7"/>
              </a:rPr>
              <a:t>https://medizzy.com/</a:t>
            </a:r>
            <a:r>
              <a:rPr lang="en-ZA" dirty="0"/>
              <a:t> </a:t>
            </a:r>
          </a:p>
          <a:p>
            <a:pPr marL="0" indent="0">
              <a:buNone/>
            </a:pPr>
            <a:r>
              <a:rPr lang="en-ZA" dirty="0"/>
              <a:t>Image 32: </a:t>
            </a:r>
            <a:r>
              <a:rPr lang="en-ZA" b="1" dirty="0" err="1"/>
              <a:t>Anki</a:t>
            </a:r>
            <a:r>
              <a:rPr lang="en-ZA" b="1" dirty="0"/>
              <a:t> Web</a:t>
            </a:r>
            <a:r>
              <a:rPr lang="en-ZA" dirty="0"/>
              <a:t>: </a:t>
            </a:r>
            <a:r>
              <a:rPr lang="en-ZA" dirty="0">
                <a:hlinkClick r:id="rId8"/>
              </a:rPr>
              <a:t>https://ankiweb.net/shared/decks/USMLE</a:t>
            </a:r>
            <a:r>
              <a:rPr lang="en-ZA" dirty="0"/>
              <a:t> 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009923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2C845-EEC0-456F-8652-C145EC50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REFERENCE FOR VIDEOS: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84546-AFFD-4BD2-AB74-06DF728DD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ZA" dirty="0"/>
          </a:p>
          <a:p>
            <a:pPr marL="457200" indent="-457200">
              <a:buFont typeface="+mj-lt"/>
              <a:buAutoNum type="arabicPeriod"/>
            </a:pPr>
            <a:r>
              <a:rPr lang="en-ZA" b="1" dirty="0"/>
              <a:t>Sketchy Medical</a:t>
            </a:r>
            <a:r>
              <a:rPr lang="en-ZA" dirty="0"/>
              <a:t>: </a:t>
            </a:r>
            <a:r>
              <a:rPr lang="en-ZA" dirty="0">
                <a:hlinkClick r:id="rId2"/>
              </a:rPr>
              <a:t>https://www.sketchymedical.com/assets/images/home/recall/MP4/micro@1200.mp4</a:t>
            </a:r>
            <a:r>
              <a:rPr lang="en-ZA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ZA" b="1" dirty="0"/>
              <a:t>USMLE Step 2 CS Prep: 3 Reasons Why your step 2 CS notes are failing: </a:t>
            </a:r>
            <a:r>
              <a:rPr lang="en-ZA" dirty="0">
                <a:hlinkClick r:id="rId3"/>
              </a:rPr>
              <a:t>https://youtu.be/OQqE5DmEUaQ?list=PLBSrKTndpssYbWc8JPl4Sz0fKSkxsAinG</a:t>
            </a:r>
            <a:r>
              <a:rPr lang="en-ZA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ZA" b="1" dirty="0"/>
              <a:t>Thank you, next video: </a:t>
            </a:r>
            <a:r>
              <a:rPr lang="en-ZA" dirty="0">
                <a:hlinkClick r:id="rId4"/>
              </a:rPr>
              <a:t>https://www.youtube.com/watch?v=rHGcCNNdAX0</a:t>
            </a:r>
            <a:r>
              <a:rPr lang="en-ZA" dirty="0"/>
              <a:t> </a:t>
            </a:r>
          </a:p>
          <a:p>
            <a:pPr marL="0" indent="0">
              <a:buNone/>
            </a:pPr>
            <a:r>
              <a:rPr lang="en-ZA" b="1" dirty="0"/>
              <a:t>  </a:t>
            </a:r>
            <a:endParaRPr lang="en-ZA" dirty="0"/>
          </a:p>
          <a:p>
            <a:pPr marL="457200" indent="-457200">
              <a:buFont typeface="+mj-lt"/>
              <a:buAutoNum type="arabicPeriod"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98559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4E73F-4025-4C11-8C08-7D34E394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TIPS ON HOW TO PREPARE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74551-78D0-4026-A150-A433CFDFE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Time yourself – 15 minutes with the patient and 10 minutes to type the note</a:t>
            </a:r>
          </a:p>
          <a:p>
            <a:r>
              <a:rPr lang="en-US" dirty="0"/>
              <a:t>Practice on a peer wearing a gown (you will need to remember to ask them to untie or remove part of the gown for the exam.) </a:t>
            </a:r>
          </a:p>
          <a:p>
            <a:r>
              <a:rPr lang="en-US" dirty="0"/>
              <a:t>Asking for permission to remove the gown (if needed) establishes a rapport with your patient</a:t>
            </a:r>
          </a:p>
          <a:p>
            <a:r>
              <a:rPr lang="en-US" dirty="0"/>
              <a:t>Practicing with peers is a great way to prepare </a:t>
            </a:r>
          </a:p>
          <a:p>
            <a:r>
              <a:rPr lang="en-US" dirty="0"/>
              <a:t>Usually quite easy to find willing participants as a lot of students will be doing the same thing</a:t>
            </a:r>
          </a:p>
          <a:p>
            <a:r>
              <a:rPr lang="en-US" dirty="0"/>
              <a:t>Practice typing as you will be analyzed for spelling errors and there will be no spell-check</a:t>
            </a:r>
          </a:p>
          <a:p>
            <a:r>
              <a:rPr lang="en-US" dirty="0"/>
              <a:t>A week before the exam, simulate a full exam with 12 cases and allotted breaks</a:t>
            </a:r>
          </a:p>
          <a:p>
            <a:endParaRPr lang="en-US" dirty="0"/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84109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E9ED-39D1-4742-AEA6-F39F0A7C0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/>
              <a:t>REMEMBER</a:t>
            </a:r>
            <a:endParaRPr lang="en-Z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8A908-1CF5-4C51-8E33-C9168B1FA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7633447" cy="4024125"/>
          </a:xfrm>
        </p:spPr>
        <p:txBody>
          <a:bodyPr/>
          <a:lstStyle/>
          <a:p>
            <a:r>
              <a:rPr lang="en-US" dirty="0"/>
              <a:t>Each patient requires a focused approach – you do no need to perform a complete history and physical on each patient.</a:t>
            </a:r>
          </a:p>
          <a:p>
            <a:r>
              <a:rPr lang="en-US" dirty="0"/>
              <a:t>Practice using official USMLE note templates as these may be different from what you are accustomed to on the wards.</a:t>
            </a:r>
          </a:p>
          <a:p>
            <a:r>
              <a:rPr lang="en-US" dirty="0"/>
              <a:t>Even though the situation is contrived, you must get into character and make your patients feel that you are a physician who cares about them and so some acting on your part may be required to keep composure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445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A900-8D3F-47BF-A625-2CF942827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REMEMBER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407DB-E328-43CD-B294-76F181228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correct terminology (avoid slang)</a:t>
            </a:r>
          </a:p>
          <a:p>
            <a:r>
              <a:rPr lang="en-US" dirty="0"/>
              <a:t>Give a detailed documentation of patient history and physical exam such as “regular rate and rhythm with no murmurs, rubs, or gallops” rather than “heart rate normal”</a:t>
            </a:r>
          </a:p>
          <a:p>
            <a:r>
              <a:rPr lang="en-US" dirty="0"/>
              <a:t>Diagnosis supported with findings obtained from history and physical exam - do not assume a diagnosis due to the history given, make an evidence based diagnosis.</a:t>
            </a:r>
          </a:p>
          <a:p>
            <a:r>
              <a:rPr lang="en-US"/>
              <a:t>Give </a:t>
            </a:r>
            <a:r>
              <a:rPr lang="en-US" dirty="0"/>
              <a:t>your diagnosis listed in correct order of likelihood</a:t>
            </a:r>
          </a:p>
          <a:p>
            <a:r>
              <a:rPr lang="en-US" dirty="0"/>
              <a:t>If you are left with extra time from the patient encounter, use it for drafting a patient note.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2448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5CB80-3765-4A96-9F8F-4BADD45F0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u="sng" dirty="0"/>
              <a:t>Types of resource materials</a:t>
            </a:r>
            <a:r>
              <a:rPr lang="en-ZA" dirty="0"/>
              <a:t>: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2B194-F741-444F-9A57-CC3C64F44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ZA" b="1" dirty="0"/>
              <a:t>Websites</a:t>
            </a:r>
            <a:r>
              <a:rPr lang="en-ZA" dirty="0"/>
              <a:t> – USMLE website, Lecturio, UWorld, Pathoma, Sketchy Medical, Goljan audio lectures</a:t>
            </a:r>
          </a:p>
          <a:p>
            <a:r>
              <a:rPr lang="en-ZA" b="1" dirty="0"/>
              <a:t>Online videos </a:t>
            </a:r>
            <a:r>
              <a:rPr lang="en-ZA" dirty="0"/>
              <a:t>– YouTube channels, Boards and Beyond</a:t>
            </a:r>
          </a:p>
          <a:p>
            <a:r>
              <a:rPr lang="en-ZA" b="1" dirty="0"/>
              <a:t>Blog sites</a:t>
            </a:r>
          </a:p>
          <a:p>
            <a:r>
              <a:rPr lang="en-ZA" b="1" dirty="0"/>
              <a:t>Textbooks &amp; Articles</a:t>
            </a:r>
            <a:r>
              <a:rPr lang="en-ZA" dirty="0"/>
              <a:t> – First aid for USMLE, USMLE Step 2 clinical skills triage, Brochert’s Crush step 2, BRS Pathology, Gross anatomy &amp; Physio</a:t>
            </a:r>
          </a:p>
          <a:p>
            <a:r>
              <a:rPr lang="en-ZA" b="1" dirty="0"/>
              <a:t>Flash cards </a:t>
            </a:r>
            <a:r>
              <a:rPr lang="en-ZA" dirty="0"/>
              <a:t>– Lange Pharmacology</a:t>
            </a:r>
          </a:p>
          <a:p>
            <a:r>
              <a:rPr lang="en-ZA" b="1" dirty="0"/>
              <a:t>Study plans </a:t>
            </a:r>
            <a:r>
              <a:rPr lang="en-ZA" dirty="0"/>
              <a:t>-  Kaplan Qbank</a:t>
            </a:r>
          </a:p>
          <a:p>
            <a:r>
              <a:rPr lang="en-ZA" b="1" dirty="0"/>
              <a:t>Schedule planner</a:t>
            </a:r>
            <a:r>
              <a:rPr lang="en-ZA" dirty="0"/>
              <a:t> – Cram Fighter</a:t>
            </a:r>
          </a:p>
          <a:p>
            <a:r>
              <a:rPr lang="en-ZA" b="1" dirty="0"/>
              <a:t>Class notes</a:t>
            </a:r>
          </a:p>
          <a:p>
            <a:r>
              <a:rPr lang="en-ZA" dirty="0"/>
              <a:t>Medicine </a:t>
            </a:r>
            <a:r>
              <a:rPr lang="en-ZA" b="1" dirty="0"/>
              <a:t>faculty review lectures</a:t>
            </a:r>
          </a:p>
          <a:p>
            <a:r>
              <a:rPr lang="en-ZA" b="1" dirty="0"/>
              <a:t>Mobile apps </a:t>
            </a:r>
            <a:r>
              <a:rPr lang="en-ZA" dirty="0"/>
              <a:t>– MEDizzy, UWorld USMLE app, Anki notes app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6286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EBB8-28DC-4E2D-B545-82230EA7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b="1" dirty="0"/>
              <a:t>Usmle website resources &amp; tips: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BFE15-2E74-43F3-B52C-518E757E6A24}"/>
              </a:ext>
            </a:extLst>
          </p:cNvPr>
          <p:cNvPicPr/>
          <p:nvPr/>
        </p:nvPicPr>
        <p:blipFill rotWithShape="1">
          <a:blip r:embed="rId2"/>
          <a:srcRect l="17151" t="8272" r="18237" b="4747"/>
          <a:stretch/>
        </p:blipFill>
        <p:spPr bwMode="auto">
          <a:xfrm>
            <a:off x="6583680" y="2057401"/>
            <a:ext cx="4922520" cy="40243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F2E690-CE20-4D87-A48D-F275D250D9C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l="17815" t="8273" r="18901" b="4510"/>
          <a:stretch/>
        </p:blipFill>
        <p:spPr bwMode="auto">
          <a:xfrm>
            <a:off x="1067335" y="2057400"/>
            <a:ext cx="5191131" cy="40243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0E781D-B0A2-4AD3-A1CD-D052ADF71CD3}"/>
              </a:ext>
            </a:extLst>
          </p:cNvPr>
          <p:cNvSpPr txBox="1"/>
          <p:nvPr/>
        </p:nvSpPr>
        <p:spPr>
          <a:xfrm>
            <a:off x="1244600" y="6139934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CB7118-AF9C-41CC-9EC1-F107E6B5FD8D}"/>
              </a:ext>
            </a:extLst>
          </p:cNvPr>
          <p:cNvSpPr txBox="1"/>
          <p:nvPr/>
        </p:nvSpPr>
        <p:spPr>
          <a:xfrm>
            <a:off x="6583680" y="6139934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2</a:t>
            </a:r>
          </a:p>
        </p:txBody>
      </p:sp>
    </p:spTree>
    <p:extLst>
      <p:ext uri="{BB962C8B-B14F-4D97-AF65-F5344CB8AC3E}">
        <p14:creationId xmlns:p14="http://schemas.microsoft.com/office/powerpoint/2010/main" val="2951532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31E06-D688-41D7-8036-FEAECA84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863" y="764368"/>
            <a:ext cx="8610600" cy="619154"/>
          </a:xfrm>
        </p:spPr>
        <p:txBody>
          <a:bodyPr>
            <a:normAutofit fontScale="90000"/>
          </a:bodyPr>
          <a:lstStyle/>
          <a:p>
            <a:r>
              <a:rPr lang="en-ZA" b="1" dirty="0"/>
              <a:t>Sample of LECTURIO USMLE NOTES</a:t>
            </a:r>
            <a:r>
              <a:rPr lang="en-ZA" dirty="0"/>
              <a:t>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1932CD-BFAF-474D-800F-AD6EDCD621E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2556" t="14241" r="28826" b="4406"/>
          <a:stretch/>
        </p:blipFill>
        <p:spPr bwMode="auto">
          <a:xfrm rot="16200000">
            <a:off x="1315090" y="1729222"/>
            <a:ext cx="4924143" cy="42327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61470D-A4C4-4BC9-B357-6119F3D544D0}"/>
              </a:ext>
            </a:extLst>
          </p:cNvPr>
          <p:cNvPicPr/>
          <p:nvPr/>
        </p:nvPicPr>
        <p:blipFill rotWithShape="1">
          <a:blip r:embed="rId3"/>
          <a:srcRect l="12628" t="14432" r="28762" b="4737"/>
          <a:stretch/>
        </p:blipFill>
        <p:spPr bwMode="auto">
          <a:xfrm rot="16200000">
            <a:off x="5420762" y="1856295"/>
            <a:ext cx="4924143" cy="39785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EDAAC4-A0BA-419C-9D84-1CF1EA3EEB41}"/>
              </a:ext>
            </a:extLst>
          </p:cNvPr>
          <p:cNvSpPr txBox="1"/>
          <p:nvPr/>
        </p:nvSpPr>
        <p:spPr>
          <a:xfrm>
            <a:off x="1914936" y="6307666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E631E9-6377-4E5B-90AB-C6E291E3570A}"/>
              </a:ext>
            </a:extLst>
          </p:cNvPr>
          <p:cNvSpPr txBox="1"/>
          <p:nvPr/>
        </p:nvSpPr>
        <p:spPr>
          <a:xfrm>
            <a:off x="6147683" y="6307666"/>
            <a:ext cx="138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Image 4</a:t>
            </a:r>
          </a:p>
        </p:txBody>
      </p:sp>
    </p:spTree>
    <p:extLst>
      <p:ext uri="{BB962C8B-B14F-4D97-AF65-F5344CB8AC3E}">
        <p14:creationId xmlns:p14="http://schemas.microsoft.com/office/powerpoint/2010/main" val="330072262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762</TotalTime>
  <Words>2108</Words>
  <Application>Microsoft Office PowerPoint</Application>
  <PresentationFormat>Widescreen</PresentationFormat>
  <Paragraphs>184</Paragraphs>
  <Slides>33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Century Gothic</vt:lpstr>
      <vt:lpstr>Wingdings</vt:lpstr>
      <vt:lpstr>Vapor Trail</vt:lpstr>
      <vt:lpstr>USMLE Step 2: Clinical skills resources</vt:lpstr>
      <vt:lpstr>What is the USMLE STEP 2 CS? </vt:lpstr>
      <vt:lpstr>The scoring system used </vt:lpstr>
      <vt:lpstr>TIPS ON HOW TO PREPARE</vt:lpstr>
      <vt:lpstr>REMEMBER</vt:lpstr>
      <vt:lpstr>REMEMBER   </vt:lpstr>
      <vt:lpstr>Types of resource materials: </vt:lpstr>
      <vt:lpstr>Usmle website resources &amp; tips:</vt:lpstr>
      <vt:lpstr>Sample of LECTURIO USMLE NOTES:</vt:lpstr>
      <vt:lpstr>UWORLD STUDY PACKAGE:</vt:lpstr>
      <vt:lpstr>PATHOMA STUDY SUBSCRIPTION</vt:lpstr>
      <vt:lpstr>SKETCHY MEDICAL STUDY METHOD</vt:lpstr>
      <vt:lpstr>YouTube video resources</vt:lpstr>
      <vt:lpstr>Boards &amp; beyond videos on selected topics:</vt:lpstr>
      <vt:lpstr>BLOGS</vt:lpstr>
      <vt:lpstr>Books</vt:lpstr>
      <vt:lpstr>BOOKS</vt:lpstr>
      <vt:lpstr>Articles:</vt:lpstr>
      <vt:lpstr>FLASH CARDS</vt:lpstr>
      <vt:lpstr>STUDY PLANS</vt:lpstr>
      <vt:lpstr>SCHEDULE PLANNER</vt:lpstr>
      <vt:lpstr>Mobile apps</vt:lpstr>
      <vt:lpstr>FURTHER NOTES ON THE CIS COMPONENT</vt:lpstr>
      <vt:lpstr>TAKE CARE WHEN QUESTIONING YOUR PATIENT</vt:lpstr>
      <vt:lpstr>BUILDING A RELATIONSHIP WITH YOUR PATIENT WHILE MAINTAINING PROFESSIONALITY</vt:lpstr>
      <vt:lpstr>BE CONSIDERATE WHEN BREAKING INFORMATION TO THE PATIENT!</vt:lpstr>
      <vt:lpstr>IMPROVING YOUR ICE SCORES:</vt:lpstr>
      <vt:lpstr>SUMMARY </vt:lpstr>
      <vt:lpstr>THANK YOU!! </vt:lpstr>
      <vt:lpstr>references</vt:lpstr>
      <vt:lpstr>References for images:</vt:lpstr>
      <vt:lpstr>REFERENCES FOR IMAGES:</vt:lpstr>
      <vt:lpstr>REFERENCE FOR VIDEOS: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Danielle Scheepers</dc:creator>
  <cp:lastModifiedBy>Danielle Scheepers</cp:lastModifiedBy>
  <cp:revision>44</cp:revision>
  <dcterms:created xsi:type="dcterms:W3CDTF">2019-02-18T12:05:48Z</dcterms:created>
  <dcterms:modified xsi:type="dcterms:W3CDTF">2019-02-27T15:47:44Z</dcterms:modified>
</cp:coreProperties>
</file>